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4" r:id="rId5"/>
    <p:sldId id="260" r:id="rId6"/>
    <p:sldId id="261" r:id="rId7"/>
    <p:sldId id="262" r:id="rId8"/>
    <p:sldId id="263" r:id="rId9"/>
    <p:sldId id="265" r:id="rId10"/>
    <p:sldId id="266" r:id="rId11"/>
    <p:sldId id="267" r:id="rId12"/>
    <p:sldId id="268" r:id="rId13"/>
    <p:sldId id="269" r:id="rId14"/>
    <p:sldId id="270" r:id="rId15"/>
    <p:sldId id="274" r:id="rId16"/>
    <p:sldId id="271" r:id="rId17"/>
    <p:sldId id="275" r:id="rId18"/>
    <p:sldId id="272" r:id="rId19"/>
    <p:sldId id="273" r:id="rId20"/>
    <p:sldId id="276" r:id="rId21"/>
    <p:sldId id="277" r:id="rId22"/>
    <p:sldId id="278" r:id="rId23"/>
    <p:sldId id="279" r:id="rId24"/>
    <p:sldId id="280" r:id="rId25"/>
    <p:sldId id="281" r:id="rId26"/>
    <p:sldId id="282" r:id="rId27"/>
    <p:sldId id="283" r:id="rId28"/>
    <p:sldId id="288" r:id="rId29"/>
    <p:sldId id="284" r:id="rId30"/>
    <p:sldId id="285" r:id="rId31"/>
    <p:sldId id="289" r:id="rId32"/>
    <p:sldId id="286" r:id="rId33"/>
    <p:sldId id="290" r:id="rId34"/>
    <p:sldId id="287" r:id="rId35"/>
    <p:sldId id="291" r:id="rId36"/>
    <p:sldId id="292" r:id="rId37"/>
    <p:sldId id="293" r:id="rId38"/>
    <p:sldId id="294" r:id="rId3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07/08/2016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07/08/2016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07/08/2016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07/08/2016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07/08/2016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07/08/2016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07/08/2016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07/08/2016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07/08/2016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07/08/2016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07/08/2016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07/08/2016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548680"/>
            <a:ext cx="7772400" cy="1152128"/>
          </a:xfrm>
          <a:solidFill>
            <a:schemeClr val="bg2">
              <a:lumMod val="75000"/>
            </a:schemeClr>
          </a:solidFill>
          <a:effectLst>
            <a:glow rad="101600">
              <a:srgbClr val="C00000">
                <a:alpha val="60000"/>
              </a:srgbClr>
            </a:glow>
          </a:effectLst>
          <a:scene3d>
            <a:camera prst="orthographicFront"/>
            <a:lightRig rig="threePt" dir="t"/>
          </a:scene3d>
          <a:sp3d>
            <a:bevelT w="165100" prst="coolSlant"/>
          </a:sp3d>
        </p:spPr>
        <p:txBody>
          <a:bodyPr>
            <a:normAutofit/>
          </a:bodyPr>
          <a:lstStyle/>
          <a:p>
            <a:r>
              <a:rPr lang="es-CO" sz="3200" b="1" i="1" dirty="0" smtClean="0">
                <a:effectLst>
                  <a:outerShdw blurRad="38100" dist="38100" dir="2700000" algn="tl">
                    <a:srgbClr val="000000">
                      <a:alpha val="43137"/>
                    </a:srgbClr>
                  </a:outerShdw>
                </a:effectLst>
              </a:rPr>
              <a:t>LOS 144.000, LA NUMEROSA COMPAÑÍA</a:t>
            </a:r>
            <a:br>
              <a:rPr lang="es-CO" sz="3200" b="1" i="1" dirty="0" smtClean="0">
                <a:effectLst>
                  <a:outerShdw blurRad="38100" dist="38100" dir="2700000" algn="tl">
                    <a:srgbClr val="000000">
                      <a:alpha val="43137"/>
                    </a:srgbClr>
                  </a:outerShdw>
                </a:effectLst>
              </a:rPr>
            </a:br>
            <a:r>
              <a:rPr lang="es-CO" sz="3200" b="1" i="1" dirty="0" smtClean="0">
                <a:effectLst>
                  <a:outerShdw blurRad="38100" dist="38100" dir="2700000" algn="tl">
                    <a:srgbClr val="000000">
                      <a:alpha val="43137"/>
                    </a:srgbClr>
                  </a:outerShdw>
                </a:effectLst>
              </a:rPr>
              <a:t> Y LOS 6000 AÑOS DE PECADO</a:t>
            </a:r>
            <a:endParaRPr lang="es-CO" sz="3600" b="1" i="1" dirty="0">
              <a:effectLst>
                <a:outerShdw blurRad="38100" dist="38100" dir="2700000" algn="tl">
                  <a:srgbClr val="000000">
                    <a:alpha val="43137"/>
                  </a:srgbClr>
                </a:outerShdw>
              </a:effectLst>
            </a:endParaRPr>
          </a:p>
        </p:txBody>
      </p:sp>
      <p:sp>
        <p:nvSpPr>
          <p:cNvPr id="3" name="2 Subtítulo"/>
          <p:cNvSpPr>
            <a:spLocks noGrp="1"/>
          </p:cNvSpPr>
          <p:nvPr>
            <p:ph type="subTitle" idx="1"/>
          </p:nvPr>
        </p:nvSpPr>
        <p:spPr>
          <a:xfrm>
            <a:off x="1331640" y="5589240"/>
            <a:ext cx="6400800" cy="720080"/>
          </a:xfrm>
          <a:solidFill>
            <a:schemeClr val="bg2">
              <a:lumMod val="75000"/>
            </a:schemeClr>
          </a:solidFill>
          <a:effectLst>
            <a:glow rad="101600">
              <a:srgbClr val="C00000">
                <a:alpha val="60000"/>
              </a:srgbClr>
            </a:glow>
          </a:effectLst>
          <a:scene3d>
            <a:camera prst="orthographicFront"/>
            <a:lightRig rig="threePt" dir="t"/>
          </a:scene3d>
          <a:sp3d>
            <a:bevelT w="165100" prst="coolSlant"/>
          </a:sp3d>
        </p:spPr>
        <p:txBody>
          <a:bodyPr>
            <a:normAutofit/>
          </a:bodyPr>
          <a:lstStyle/>
          <a:p>
            <a:r>
              <a:rPr lang="es-CO" b="1" i="1" dirty="0" smtClean="0">
                <a:effectLst>
                  <a:outerShdw blurRad="38100" dist="38100" dir="2700000" algn="tl">
                    <a:srgbClr val="000000">
                      <a:alpha val="43137"/>
                    </a:srgbClr>
                  </a:outerShdw>
                </a:effectLst>
              </a:rPr>
              <a:t>Basado en Apoc.7:1-4.</a:t>
            </a:r>
            <a:endParaRPr lang="es-CO" b="1" i="1" dirty="0">
              <a:effectLst>
                <a:outerShdw blurRad="38100" dist="38100" dir="2700000" algn="tl">
                  <a:srgbClr val="000000">
                    <a:alpha val="43137"/>
                  </a:srgbClr>
                </a:outerShdw>
              </a:effectLst>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5736" y="1916832"/>
            <a:ext cx="4752527" cy="331236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42890341"/>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a:bodyPr>
          <a:lstStyle/>
          <a:p>
            <a:r>
              <a:rPr lang="es-CO" dirty="0" smtClean="0"/>
              <a:t>LOS 144.000 Y LA GRAN MULTITUD</a:t>
            </a:r>
            <a:endParaRPr lang="es-CO" dirty="0"/>
          </a:p>
        </p:txBody>
      </p:sp>
      <p:sp>
        <p:nvSpPr>
          <p:cNvPr id="3" name="2 Marcador de contenido"/>
          <p:cNvSpPr>
            <a:spLocks noGrp="1"/>
          </p:cNvSpPr>
          <p:nvPr>
            <p:ph idx="1"/>
          </p:nvPr>
        </p:nvSpPr>
        <p:spPr>
          <a:xfrm>
            <a:off x="457200" y="1600200"/>
            <a:ext cx="8229600" cy="4925144"/>
          </a:xfrm>
          <a:solidFill>
            <a:schemeClr val="accent4">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normAutofit fontScale="62500" lnSpcReduction="20000"/>
          </a:bodyPr>
          <a:lstStyle/>
          <a:p>
            <a:pPr marL="0" indent="0">
              <a:buNone/>
            </a:pPr>
            <a:r>
              <a:rPr lang="es-CO" sz="6400" b="1" dirty="0" smtClean="0"/>
              <a:t>Introducción:</a:t>
            </a:r>
            <a:endParaRPr lang="es-CO" sz="6400" b="1" dirty="0"/>
          </a:p>
          <a:p>
            <a:endParaRPr lang="es-CO" sz="2600" dirty="0"/>
          </a:p>
          <a:p>
            <a:pPr marL="0" indent="0">
              <a:buNone/>
            </a:pPr>
            <a:r>
              <a:rPr lang="es-CO" dirty="0" smtClean="0"/>
              <a:t>“</a:t>
            </a:r>
            <a:r>
              <a:rPr lang="es-CO" dirty="0"/>
              <a:t>Los que comen la carne y beben la sangre del Hijo de Dios sacarán de los libros de Daniel y el Apocalipsis la verdad inspirada por el Espíritu Santo. Pondrán en marcha fuerzas que no puedan ser reprimidas. Los labios de los niños se abrirán para proclamar los misterios que han estado ocultos de la mente de los hombres. </a:t>
            </a:r>
            <a:endParaRPr lang="es-CO" dirty="0" smtClean="0"/>
          </a:p>
          <a:p>
            <a:pPr marL="0" indent="0">
              <a:buNone/>
            </a:pPr>
            <a:r>
              <a:rPr lang="es-CO" dirty="0" smtClean="0">
                <a:solidFill>
                  <a:srgbClr val="FF0000"/>
                </a:solidFill>
              </a:rPr>
              <a:t>Nos </a:t>
            </a:r>
            <a:r>
              <a:rPr lang="es-CO" dirty="0">
                <a:solidFill>
                  <a:srgbClr val="FF0000"/>
                </a:solidFill>
              </a:rPr>
              <a:t>hallamos en el umbral de grandes y solem­nes acontecimientos…estudiad el Apocalipsis en relación con Daniel, porque la historia se repetirá... Nosotros, con todas nuestras ventajas religiosas, debiéramos saber hoy mucho más de lo que sabemos….Satanás ha cegado las mentes de muchos de manera que aceptan con gozo cual­quier excusa para no hacer del libro del Apocalipsis su tema de estudio.</a:t>
            </a:r>
            <a:r>
              <a:rPr lang="es-CO" dirty="0"/>
              <a:t> </a:t>
            </a:r>
            <a:endParaRPr lang="es-CO" dirty="0" smtClean="0"/>
          </a:p>
          <a:p>
            <a:pPr marL="0" indent="0">
              <a:buNone/>
            </a:pPr>
            <a:r>
              <a:rPr lang="es-CO" dirty="0" smtClean="0"/>
              <a:t>Pero </a:t>
            </a:r>
            <a:r>
              <a:rPr lang="es-CO" dirty="0"/>
              <a:t>Cristo, por medio de su siervo Juan, ha declarado aquí lo que será en los últimos días; y él dice: "Bienaventurado el que lee, y los que oyen las palabras de esta profecía, y guar­dan las cosas en ella escritas porque el tiempo está cerca” </a:t>
            </a:r>
            <a:r>
              <a:rPr lang="es-CO" b="1" u="sng" dirty="0"/>
              <a:t>Apocalipsis 1:3. - Testimonios Para los Ministros (TM) Pág. 116.</a:t>
            </a:r>
          </a:p>
        </p:txBody>
      </p:sp>
    </p:spTree>
    <p:extLst>
      <p:ext uri="{BB962C8B-B14F-4D97-AF65-F5344CB8AC3E}">
        <p14:creationId xmlns:p14="http://schemas.microsoft.com/office/powerpoint/2010/main" val="3773158333"/>
      </p:ext>
    </p:extLst>
  </p:cSld>
  <p:clrMapOvr>
    <a:masterClrMapping/>
  </p:clrMapOvr>
  <p:transition spd="slow">
    <p:cove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4">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normAutofit fontScale="92500" lnSpcReduction="20000"/>
          </a:bodyPr>
          <a:lstStyle/>
          <a:p>
            <a:r>
              <a:rPr lang="es-CO" dirty="0"/>
              <a:t>Hermanos </a:t>
            </a:r>
            <a:r>
              <a:rPr lang="es-CO" dirty="0" smtClean="0"/>
              <a:t>queridos, </a:t>
            </a:r>
            <a:r>
              <a:rPr lang="es-CO" dirty="0"/>
              <a:t>es una bendición poder </a:t>
            </a:r>
            <a:r>
              <a:rPr lang="es-CO" dirty="0" smtClean="0"/>
              <a:t>estudiar hoy,  </a:t>
            </a:r>
            <a:r>
              <a:rPr lang="es-CO" dirty="0"/>
              <a:t>y sobre todo entender el libro de Apocalipsis, ahí </a:t>
            </a:r>
            <a:r>
              <a:rPr lang="es-CO" dirty="0" smtClean="0"/>
              <a:t>está registrada una </a:t>
            </a:r>
            <a:r>
              <a:rPr lang="es-CO" dirty="0"/>
              <a:t>bendición para </a:t>
            </a:r>
            <a:r>
              <a:rPr lang="es-CO" dirty="0" smtClean="0"/>
              <a:t>los que: </a:t>
            </a:r>
            <a:endParaRPr lang="es-CO" dirty="0"/>
          </a:p>
          <a:p>
            <a:endParaRPr lang="es-CO" dirty="0"/>
          </a:p>
          <a:p>
            <a:pPr lvl="1"/>
            <a:r>
              <a:rPr lang="es-CO" b="1" dirty="0" smtClean="0">
                <a:solidFill>
                  <a:srgbClr val="FF0000"/>
                </a:solidFill>
              </a:rPr>
              <a:t>Primeramente </a:t>
            </a:r>
            <a:r>
              <a:rPr lang="es-CO" b="1" dirty="0">
                <a:solidFill>
                  <a:srgbClr val="FF0000"/>
                </a:solidFill>
              </a:rPr>
              <a:t>leen, </a:t>
            </a:r>
          </a:p>
          <a:p>
            <a:pPr lvl="1"/>
            <a:r>
              <a:rPr lang="es-CO" b="1" dirty="0" smtClean="0">
                <a:solidFill>
                  <a:srgbClr val="FF0000"/>
                </a:solidFill>
              </a:rPr>
              <a:t>Segundo </a:t>
            </a:r>
            <a:r>
              <a:rPr lang="es-CO" b="1" dirty="0">
                <a:solidFill>
                  <a:srgbClr val="FF0000"/>
                </a:solidFill>
              </a:rPr>
              <a:t>para los que oyen </a:t>
            </a:r>
          </a:p>
          <a:p>
            <a:pPr lvl="1"/>
            <a:r>
              <a:rPr lang="es-CO" b="1" dirty="0" smtClean="0">
                <a:solidFill>
                  <a:srgbClr val="FF0000"/>
                </a:solidFill>
              </a:rPr>
              <a:t>Y </a:t>
            </a:r>
            <a:r>
              <a:rPr lang="es-CO" b="1" dirty="0">
                <a:solidFill>
                  <a:srgbClr val="FF0000"/>
                </a:solidFill>
              </a:rPr>
              <a:t>tercero para los que guardan, obedecen las cosas aquí </a:t>
            </a:r>
            <a:r>
              <a:rPr lang="es-CO" b="1" dirty="0" smtClean="0">
                <a:solidFill>
                  <a:srgbClr val="FF0000"/>
                </a:solidFill>
              </a:rPr>
              <a:t>reveladas. </a:t>
            </a:r>
          </a:p>
          <a:p>
            <a:pPr marL="514350" indent="-457200"/>
            <a:endParaRPr lang="es-CO" dirty="0"/>
          </a:p>
          <a:p>
            <a:pPr marL="514350" indent="-457200"/>
            <a:r>
              <a:rPr lang="es-CO" dirty="0" smtClean="0"/>
              <a:t>¿Entendiendo </a:t>
            </a:r>
            <a:r>
              <a:rPr lang="es-CO" dirty="0"/>
              <a:t>que el tiempo es cada vez más corto no tomaremos esta bienaventuranza cumpliendo como pueblo esos </a:t>
            </a:r>
            <a:r>
              <a:rPr lang="es-CO" dirty="0" smtClean="0"/>
              <a:t>importantes requisitos?</a:t>
            </a:r>
            <a:endParaRPr lang="es-CO" dirty="0"/>
          </a:p>
        </p:txBody>
      </p:sp>
    </p:spTree>
    <p:extLst>
      <p:ext uri="{BB962C8B-B14F-4D97-AF65-F5344CB8AC3E}">
        <p14:creationId xmlns:p14="http://schemas.microsoft.com/office/powerpoint/2010/main" val="16814551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40000"/>
              <a:lumOff val="60000"/>
            </a:schemeClr>
          </a:solidFill>
          <a:scene3d>
            <a:camera prst="orthographicFront"/>
            <a:lightRig rig="threePt" dir="t"/>
          </a:scene3d>
          <a:sp3d>
            <a:bevelT w="165100" prst="coolSlant"/>
          </a:sp3d>
        </p:spPr>
        <p:txBody>
          <a:bodyPr>
            <a:normAutofit fontScale="90000"/>
          </a:bodyPr>
          <a:lstStyle/>
          <a:p>
            <a:r>
              <a:rPr lang="es-CO" dirty="0" smtClean="0"/>
              <a:t>TRES TASOS MENCIONADOS ALLÍ:</a:t>
            </a:r>
            <a:br>
              <a:rPr lang="es-CO" dirty="0" smtClean="0"/>
            </a:br>
            <a:r>
              <a:rPr lang="es-CO" dirty="0" smtClean="0"/>
              <a:t>Leer, escuchar y obedecer.</a:t>
            </a:r>
            <a:endParaRPr lang="es-CO" dirty="0"/>
          </a:p>
        </p:txBody>
      </p:sp>
      <p:sp>
        <p:nvSpPr>
          <p:cNvPr id="3" name="2 Marcador de contenido"/>
          <p:cNvSpPr>
            <a:spLocks noGrp="1"/>
          </p:cNvSpPr>
          <p:nvPr>
            <p:ph idx="1"/>
          </p:nvPr>
        </p:nvSpPr>
        <p:spPr>
          <a:xfrm>
            <a:off x="457200" y="5013176"/>
            <a:ext cx="8229600" cy="1512168"/>
          </a:xfrm>
          <a:solidFill>
            <a:schemeClr val="accent3">
              <a:lumMod val="40000"/>
              <a:lumOff val="60000"/>
            </a:schemeClr>
          </a:solidFill>
          <a:scene3d>
            <a:camera prst="orthographicFront"/>
            <a:lightRig rig="threePt" dir="t"/>
          </a:scene3d>
          <a:sp3d>
            <a:bevelT w="165100" prst="coolSlant"/>
          </a:sp3d>
        </p:spPr>
        <p:txBody>
          <a:bodyPr>
            <a:normAutofit lnSpcReduction="10000"/>
          </a:bodyPr>
          <a:lstStyle/>
          <a:p>
            <a:pPr marL="0" indent="0" algn="ctr">
              <a:buNone/>
            </a:pPr>
            <a:r>
              <a:rPr lang="es-CO" b="1" dirty="0" smtClean="0"/>
              <a:t>De nada sirve tener la Biblia y no leerla, o saber de ella e ignorarla, o decir yo tengo a Cristo y no obedecerle. Dios quiere hijos consecuentes.</a:t>
            </a:r>
            <a:endParaRPr lang="es-CO" b="1"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278" y="1951906"/>
            <a:ext cx="2473546" cy="280831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31840" y="1951906"/>
            <a:ext cx="2808312" cy="283524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83399" y="1951906"/>
            <a:ext cx="2736304" cy="280831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1369039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solidFill>
            <a:schemeClr val="accent4">
              <a:lumMod val="20000"/>
              <a:lumOff val="80000"/>
            </a:schemeClr>
          </a:solidFill>
          <a:effectLst>
            <a:glow rad="101600">
              <a:srgbClr val="C00000">
                <a:alpha val="60000"/>
              </a:srgbClr>
            </a:glow>
          </a:effectLst>
          <a:scene3d>
            <a:camera prst="orthographicFront"/>
            <a:lightRig rig="threePt" dir="t"/>
          </a:scene3d>
          <a:sp3d>
            <a:bevelT w="152400" h="50800" prst="softRound"/>
          </a:sp3d>
        </p:spPr>
        <p:txBody>
          <a:bodyPr>
            <a:normAutofit fontScale="85000" lnSpcReduction="10000"/>
          </a:bodyPr>
          <a:lstStyle/>
          <a:p>
            <a:r>
              <a:rPr lang="es-CO" dirty="0"/>
              <a:t>El propósito de </a:t>
            </a:r>
            <a:r>
              <a:rPr lang="es-CO" dirty="0" smtClean="0"/>
              <a:t>este estudio </a:t>
            </a:r>
            <a:r>
              <a:rPr lang="es-CO" dirty="0"/>
              <a:t>trata del gran tema de los </a:t>
            </a:r>
            <a:r>
              <a:rPr lang="es-CO" dirty="0" smtClean="0"/>
              <a:t>144.000 señalados. </a:t>
            </a:r>
            <a:r>
              <a:rPr lang="es-CO" dirty="0"/>
              <a:t>Examina su relación con respecto a nosotros Adventistas del Séptimo Día y más importante aún muestra cómo podemos ser sellados para ser parte de esta especial compañía, grupo.</a:t>
            </a:r>
          </a:p>
          <a:p>
            <a:pPr lvl="1"/>
            <a:endParaRPr lang="es-CO" dirty="0" smtClean="0"/>
          </a:p>
          <a:p>
            <a:pPr lvl="1"/>
            <a:r>
              <a:rPr lang="es-CO" dirty="0" smtClean="0"/>
              <a:t>Antes </a:t>
            </a:r>
            <a:r>
              <a:rPr lang="es-CO" dirty="0"/>
              <a:t>de entrar de lleno a nuestro estudio debemos primeramente quitar el obstáculo más grande que se ha presentado ante nosotros y es la idea de que el Espíritu de Profecía dijo que “</a:t>
            </a:r>
            <a:r>
              <a:rPr lang="es-CO" b="1" dirty="0">
                <a:latin typeface="Agency FB" pitchFamily="34" charset="0"/>
              </a:rPr>
              <a:t>no era bueno ni deberíamos estudiar el tema de los 144,000 porque eso no nos iba a ayudar espiritualmente</a:t>
            </a:r>
            <a:r>
              <a:rPr lang="es-CO" dirty="0" smtClean="0"/>
              <a:t>,”</a:t>
            </a:r>
          </a:p>
          <a:p>
            <a:pPr lvl="1"/>
            <a:endParaRPr lang="es-CO" dirty="0"/>
          </a:p>
          <a:p>
            <a:pPr lvl="1"/>
            <a:r>
              <a:rPr lang="es-CO" dirty="0" smtClean="0"/>
              <a:t> </a:t>
            </a:r>
            <a:r>
              <a:rPr lang="es-CO" dirty="0"/>
              <a:t>¿será eso cierto? ¿O es el engaño más grande en el cual Satanás ha </a:t>
            </a:r>
            <a:r>
              <a:rPr lang="es-CO" dirty="0" smtClean="0"/>
              <a:t>involucrado </a:t>
            </a:r>
            <a:r>
              <a:rPr lang="es-CO" dirty="0"/>
              <a:t>a la mayoría de nuestros hermanos Adventistas? </a:t>
            </a:r>
          </a:p>
        </p:txBody>
      </p:sp>
    </p:spTree>
    <p:extLst>
      <p:ext uri="{BB962C8B-B14F-4D97-AF65-F5344CB8AC3E}">
        <p14:creationId xmlns:p14="http://schemas.microsoft.com/office/powerpoint/2010/main" val="89664691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4">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normAutofit lnSpcReduction="10000"/>
          </a:bodyPr>
          <a:lstStyle/>
          <a:p>
            <a:r>
              <a:rPr lang="es-CO" dirty="0"/>
              <a:t>Leamos la </a:t>
            </a:r>
            <a:r>
              <a:rPr lang="es-CO" dirty="0" smtClean="0"/>
              <a:t>cita:</a:t>
            </a:r>
            <a:endParaRPr lang="es-CO" dirty="0"/>
          </a:p>
          <a:p>
            <a:pPr marL="800100" lvl="2" indent="0">
              <a:buNone/>
            </a:pPr>
            <a:r>
              <a:rPr lang="es-CO" dirty="0"/>
              <a:t>“Cristo dice que habrá en la iglesia quienes presentarán fábulas y suposiciones, cuando Dios ha dado sublimes, elevadoras y ennoblecedoras verdades que siempre debieran ser preservadas en la cámara del tesoro de la mente. </a:t>
            </a:r>
            <a:endParaRPr lang="es-CO" dirty="0" smtClean="0"/>
          </a:p>
          <a:p>
            <a:pPr marL="800100" lvl="2" indent="0">
              <a:buNone/>
            </a:pPr>
            <a:r>
              <a:rPr lang="es-CO" b="1" dirty="0" smtClean="0">
                <a:solidFill>
                  <a:srgbClr val="FF0000"/>
                </a:solidFill>
              </a:rPr>
              <a:t>Cuando </a:t>
            </a:r>
            <a:r>
              <a:rPr lang="es-CO" b="1" dirty="0">
                <a:solidFill>
                  <a:srgbClr val="FF0000"/>
                </a:solidFill>
              </a:rPr>
              <a:t>los hombres toman esta teoría y aquella otra, cuando están curiosos por saber algo que no es necesario que sepan, Dios no los está guiando. No es su plan que los suyos presenten algo que tengan que suponer, que no está enseñado en la Palabra. </a:t>
            </a:r>
            <a:endParaRPr lang="es-CO" b="1" dirty="0" smtClean="0">
              <a:solidFill>
                <a:srgbClr val="FF0000"/>
              </a:solidFill>
            </a:endParaRPr>
          </a:p>
          <a:p>
            <a:pPr marL="800100" lvl="2" indent="0">
              <a:buNone/>
            </a:pPr>
            <a:r>
              <a:rPr lang="es-CO" dirty="0" smtClean="0"/>
              <a:t>No </a:t>
            </a:r>
            <a:r>
              <a:rPr lang="es-CO" dirty="0"/>
              <a:t>es su voluntad que entren en controversias por cuestiones que no los ayudarán espiritualmente, tales como: ¿Quiénes han de componer los 144.000? Fuera de duda, esto lo sabrán dentro de poco los que sean elegidos de Dios.  </a:t>
            </a:r>
            <a:r>
              <a:rPr lang="es-CO" b="1" u="sng" dirty="0" smtClean="0"/>
              <a:t>Mensaje Selectos T 1 </a:t>
            </a:r>
            <a:r>
              <a:rPr lang="es-CO" b="1" u="sng" dirty="0"/>
              <a:t>pg.205. </a:t>
            </a:r>
          </a:p>
        </p:txBody>
      </p:sp>
    </p:spTree>
    <p:extLst>
      <p:ext uri="{BB962C8B-B14F-4D97-AF65-F5344CB8AC3E}">
        <p14:creationId xmlns:p14="http://schemas.microsoft.com/office/powerpoint/2010/main" val="953031654"/>
      </p:ext>
    </p:extLst>
  </p:cSld>
  <p:clrMapOvr>
    <a:masterClrMapping/>
  </p:clrMapOvr>
  <p:transition spd="slow">
    <p:cov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4">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normAutofit fontScale="85000" lnSpcReduction="20000"/>
          </a:bodyPr>
          <a:lstStyle/>
          <a:p>
            <a:r>
              <a:rPr lang="es-CO" dirty="0"/>
              <a:t>Aclaremos esta cita, la sierva del Señor se refiere aquí  claramente a que no debemos entrar en controversia con respecto a “</a:t>
            </a:r>
            <a:r>
              <a:rPr lang="es-CO" b="1" dirty="0">
                <a:latin typeface="Agency FB" pitchFamily="34" charset="0"/>
              </a:rPr>
              <a:t>quiénes han de </a:t>
            </a:r>
            <a:r>
              <a:rPr lang="es-CO" b="1" dirty="0" smtClean="0">
                <a:latin typeface="Agency FB" pitchFamily="34" charset="0"/>
              </a:rPr>
              <a:t>formar tarde de los </a:t>
            </a:r>
            <a:r>
              <a:rPr lang="es-CO" b="1" dirty="0">
                <a:latin typeface="Agency FB" pitchFamily="34" charset="0"/>
              </a:rPr>
              <a:t>144,000</a:t>
            </a:r>
            <a:r>
              <a:rPr lang="es-CO" dirty="0"/>
              <a:t>”, pero de ninguna manera nos dice que no estudiemos el tema de los </a:t>
            </a:r>
            <a:r>
              <a:rPr lang="es-CO" dirty="0" smtClean="0"/>
              <a:t>144,000.</a:t>
            </a:r>
          </a:p>
          <a:p>
            <a:endParaRPr lang="es-CO" dirty="0" smtClean="0"/>
          </a:p>
          <a:p>
            <a:r>
              <a:rPr lang="es-CO" dirty="0" smtClean="0"/>
              <a:t>Esta </a:t>
            </a:r>
            <a:r>
              <a:rPr lang="es-CO" dirty="0"/>
              <a:t>Escritura de Apo. 7 no solo entran en la amonestación de Cristo cuando dijo “</a:t>
            </a:r>
            <a:r>
              <a:rPr lang="es-CO" b="1" dirty="0">
                <a:latin typeface="Agency FB" pitchFamily="34" charset="0"/>
              </a:rPr>
              <a:t>Escudriñad las </a:t>
            </a:r>
            <a:r>
              <a:rPr lang="es-CO" b="1" dirty="0" smtClean="0">
                <a:latin typeface="Agency FB" pitchFamily="34" charset="0"/>
              </a:rPr>
              <a:t>Escrituras</a:t>
            </a:r>
            <a:r>
              <a:rPr lang="es-CO" dirty="0" smtClean="0"/>
              <a:t>”, </a:t>
            </a:r>
            <a:r>
              <a:rPr lang="es-CO" dirty="0" smtClean="0">
                <a:solidFill>
                  <a:srgbClr val="FF0000"/>
                </a:solidFill>
              </a:rPr>
              <a:t>S. Juan </a:t>
            </a:r>
            <a:r>
              <a:rPr lang="es-CO" dirty="0">
                <a:solidFill>
                  <a:srgbClr val="FF0000"/>
                </a:solidFill>
              </a:rPr>
              <a:t>5:39 </a:t>
            </a:r>
            <a:r>
              <a:rPr lang="es-CO" dirty="0"/>
              <a:t>siendo ese tema parte de las Escrituras es como todo otro tema, algo importante y bíblico el cual debemos estudiar con diligencia especialmente ahora en que está por cumplirse las palabras proféticas que dicen, “</a:t>
            </a:r>
            <a:r>
              <a:rPr lang="es-CO" b="1" dirty="0">
                <a:latin typeface="Agency FB" pitchFamily="34" charset="0"/>
              </a:rPr>
              <a:t>fuera de duda </a:t>
            </a:r>
            <a:r>
              <a:rPr lang="es-CO" b="1" dirty="0" smtClean="0">
                <a:latin typeface="Agency FB" pitchFamily="34" charset="0"/>
              </a:rPr>
              <a:t>esto </a:t>
            </a:r>
            <a:r>
              <a:rPr lang="es-CO" dirty="0" smtClean="0"/>
              <a:t>(</a:t>
            </a:r>
            <a:r>
              <a:rPr lang="es-CO" dirty="0"/>
              <a:t>de sobre quiénes han de </a:t>
            </a:r>
            <a:r>
              <a:rPr lang="es-CO" dirty="0" smtClean="0"/>
              <a:t>formar parte de los </a:t>
            </a:r>
            <a:r>
              <a:rPr lang="es-CO" dirty="0"/>
              <a:t>144,000) </a:t>
            </a:r>
            <a:r>
              <a:rPr lang="es-CO" b="1" dirty="0">
                <a:latin typeface="Agency FB" pitchFamily="34" charset="0"/>
              </a:rPr>
              <a:t>lo sabrán dentro de poco los que sean elegidos de </a:t>
            </a:r>
            <a:r>
              <a:rPr lang="es-CO" b="1" dirty="0" smtClean="0">
                <a:latin typeface="Agency FB" pitchFamily="34" charset="0"/>
              </a:rPr>
              <a:t>Dios</a:t>
            </a:r>
            <a:r>
              <a:rPr lang="es-CO" dirty="0" smtClean="0"/>
              <a:t>”. </a:t>
            </a:r>
            <a:r>
              <a:rPr lang="es-CO" b="1" u="sng" dirty="0" smtClean="0"/>
              <a:t>Mensaje Selectos t 1 </a:t>
            </a:r>
            <a:r>
              <a:rPr lang="es-CO" b="1" u="sng" dirty="0"/>
              <a:t>pg.205</a:t>
            </a:r>
            <a:r>
              <a:rPr lang="es-CO" b="1" u="sng" dirty="0" smtClean="0"/>
              <a:t>.</a:t>
            </a:r>
            <a:endParaRPr lang="es-CO" b="1" u="sng" dirty="0"/>
          </a:p>
        </p:txBody>
      </p:sp>
    </p:spTree>
    <p:extLst>
      <p:ext uri="{BB962C8B-B14F-4D97-AF65-F5344CB8AC3E}">
        <p14:creationId xmlns:p14="http://schemas.microsoft.com/office/powerpoint/2010/main" val="429356593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282154"/>
          </a:xfrm>
          <a:solidFill>
            <a:schemeClr val="accent4">
              <a:lumMod val="40000"/>
              <a:lumOff val="60000"/>
            </a:schemeClr>
          </a:solidFill>
          <a:effectLst>
            <a:glow rad="101600">
              <a:srgbClr val="C00000">
                <a:alpha val="60000"/>
              </a:srgbClr>
            </a:glow>
          </a:effectLst>
          <a:scene3d>
            <a:camera prst="orthographicFront"/>
            <a:lightRig rig="threePt" dir="t"/>
          </a:scene3d>
          <a:sp3d>
            <a:bevelT w="165100" prst="coolSlant"/>
          </a:sp3d>
        </p:spPr>
        <p:txBody>
          <a:bodyPr>
            <a:normAutofit fontScale="90000"/>
          </a:bodyPr>
          <a:lstStyle/>
          <a:p>
            <a:r>
              <a:rPr lang="es-CO" b="1" dirty="0" smtClean="0"/>
              <a:t>Leamos el texto base:</a:t>
            </a:r>
            <a:br>
              <a:rPr lang="es-CO" b="1" dirty="0" smtClean="0"/>
            </a:br>
            <a:r>
              <a:rPr lang="es-CO" dirty="0" smtClean="0"/>
              <a:t>   </a:t>
            </a:r>
            <a:r>
              <a:rPr lang="es-CO" u="sng" dirty="0"/>
              <a:t>Apocalipsis 7:1-4</a:t>
            </a:r>
            <a:r>
              <a:rPr lang="es-CO" u="sng" dirty="0" smtClean="0"/>
              <a:t>.</a:t>
            </a:r>
            <a:endParaRPr lang="es-CO" u="sng" dirty="0"/>
          </a:p>
        </p:txBody>
      </p:sp>
      <p:sp>
        <p:nvSpPr>
          <p:cNvPr id="3" name="2 Marcador de contenido"/>
          <p:cNvSpPr>
            <a:spLocks noGrp="1"/>
          </p:cNvSpPr>
          <p:nvPr>
            <p:ph idx="1"/>
          </p:nvPr>
        </p:nvSpPr>
        <p:spPr>
          <a:xfrm>
            <a:off x="457200" y="1844825"/>
            <a:ext cx="5194920" cy="2232248"/>
          </a:xfrm>
        </p:spPr>
        <p:txBody>
          <a:bodyPr>
            <a:normAutofit fontScale="77500" lnSpcReduction="20000"/>
          </a:bodyPr>
          <a:lstStyle/>
          <a:p>
            <a:pPr marL="0" indent="0">
              <a:buNone/>
            </a:pPr>
            <a:r>
              <a:rPr lang="es-CO" dirty="0" smtClean="0"/>
              <a:t>“</a:t>
            </a:r>
            <a:r>
              <a:rPr lang="es-CO" dirty="0"/>
              <a:t>Después de esto vi a cuatro ángeles de pie en los cuatro ángulos de la tierra, que detenían los cuatro vientos de la tierra, para que no soplase viento alguno sobre la tierra, ni sobre el mar, ni sobre ningún árbol.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1809750"/>
            <a:ext cx="2838822" cy="2267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4293096"/>
            <a:ext cx="8095406" cy="2308324"/>
          </a:xfrm>
          <a:prstGeom prst="rect">
            <a:avLst/>
          </a:prstGeom>
          <a:solidFill>
            <a:schemeClr val="accent4">
              <a:lumMod val="40000"/>
              <a:lumOff val="60000"/>
            </a:schemeClr>
          </a:solidFill>
          <a:effectLst>
            <a:glow rad="101600">
              <a:srgbClr val="C00000">
                <a:alpha val="60000"/>
              </a:srgbClr>
            </a:glow>
          </a:effectLst>
          <a:scene3d>
            <a:camera prst="orthographicFront"/>
            <a:lightRig rig="threePt" dir="t"/>
          </a:scene3d>
          <a:sp3d>
            <a:bevelT w="165100" prst="coolSlant"/>
          </a:sp3d>
        </p:spPr>
        <p:txBody>
          <a:bodyPr wrap="square">
            <a:spAutoFit/>
          </a:bodyPr>
          <a:lstStyle/>
          <a:p>
            <a:r>
              <a:rPr lang="es-CO" sz="2400" dirty="0"/>
              <a:t>Entonces vi a otro ángel que subía del este, y tenía el sello del Dios vivo.  Clamó a gran voz a los cuatro ángeles, que habían recibido poder de dañar la tierra y el mar, y les dijo: "</a:t>
            </a:r>
            <a:r>
              <a:rPr lang="es-CO" sz="2400" b="1" dirty="0">
                <a:latin typeface="Agency FB" pitchFamily="34" charset="0"/>
              </a:rPr>
              <a:t>No dañéis la tierra, ni el mar, ni los árboles, hasta que sellemos en sus frentes a los siervos de nuestro Dios</a:t>
            </a:r>
            <a:r>
              <a:rPr lang="es-CO" sz="2400" dirty="0"/>
              <a:t>". Y oí el número de los sellados: 144.000 sellados de todas las tribus de Israel.</a:t>
            </a:r>
          </a:p>
        </p:txBody>
      </p:sp>
    </p:spTree>
    <p:extLst>
      <p:ext uri="{BB962C8B-B14F-4D97-AF65-F5344CB8AC3E}">
        <p14:creationId xmlns:p14="http://schemas.microsoft.com/office/powerpoint/2010/main" val="2381054776"/>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chemeClr val="bg1"/>
          </a:solidFill>
          <a:effectLst>
            <a:glow rad="101600">
              <a:srgbClr val="C00000">
                <a:alpha val="60000"/>
              </a:srgbClr>
            </a:glow>
          </a:effectLst>
          <a:scene3d>
            <a:camera prst="orthographicFront"/>
            <a:lightRig rig="threePt" dir="t"/>
          </a:scene3d>
          <a:sp3d>
            <a:bevelT w="165100" prst="coolSlant"/>
          </a:sp3d>
        </p:spPr>
        <p:txBody>
          <a:bodyPr>
            <a:normAutofit fontScale="85000" lnSpcReduction="20000"/>
          </a:bodyPr>
          <a:lstStyle/>
          <a:p>
            <a:pPr marL="0" indent="0">
              <a:buNone/>
            </a:pPr>
            <a:r>
              <a:rPr lang="es-CO" b="1" u="sng" dirty="0" smtClean="0"/>
              <a:t>VISTA GENERAL SOBRE LO REGISTRADO ALLÍ ES:</a:t>
            </a:r>
          </a:p>
          <a:p>
            <a:endParaRPr lang="es-CO" dirty="0" smtClean="0"/>
          </a:p>
          <a:p>
            <a:pPr lvl="1"/>
            <a:r>
              <a:rPr lang="es-CO" b="1" dirty="0" smtClean="0">
                <a:solidFill>
                  <a:srgbClr val="FF0000"/>
                </a:solidFill>
              </a:rPr>
              <a:t>Cuatro </a:t>
            </a:r>
            <a:r>
              <a:rPr lang="es-CO" b="1" dirty="0">
                <a:solidFill>
                  <a:srgbClr val="FF0000"/>
                </a:solidFill>
              </a:rPr>
              <a:t>ángeles detienen los 4 vientos de la tierra.</a:t>
            </a:r>
          </a:p>
          <a:p>
            <a:pPr lvl="1"/>
            <a:r>
              <a:rPr lang="es-CO" b="1" dirty="0">
                <a:solidFill>
                  <a:srgbClr val="FF0000"/>
                </a:solidFill>
              </a:rPr>
              <a:t>Un ángel sube de donde sale el sol.</a:t>
            </a:r>
          </a:p>
          <a:p>
            <a:pPr lvl="1"/>
            <a:r>
              <a:rPr lang="es-CO" b="1" dirty="0">
                <a:solidFill>
                  <a:srgbClr val="FF0000"/>
                </a:solidFill>
              </a:rPr>
              <a:t>Los cuatro vientos hasta que los 144,000  sean sellados.</a:t>
            </a:r>
          </a:p>
          <a:p>
            <a:endParaRPr lang="es-CO" dirty="0" smtClean="0"/>
          </a:p>
          <a:p>
            <a:r>
              <a:rPr lang="es-CO" dirty="0" smtClean="0"/>
              <a:t>Los </a:t>
            </a:r>
            <a:r>
              <a:rPr lang="es-CO" dirty="0"/>
              <a:t>144,000 constituyen una compañía muy especial. El sellamiento de ellos es importantísimo para el cielo, lo mismo que para la tierra. Es por ello que está en el Apocalipsis. </a:t>
            </a:r>
          </a:p>
          <a:p>
            <a:endParaRPr lang="es-CO" dirty="0" smtClean="0"/>
          </a:p>
          <a:p>
            <a:r>
              <a:rPr lang="es-CO" dirty="0" smtClean="0"/>
              <a:t>La pregunta es: </a:t>
            </a:r>
            <a:r>
              <a:rPr lang="es-CO" dirty="0"/>
              <a:t>¿ya fueron o están siendo o serán  sellados los 144,000? La única manera de saberlo es contestando la siguiente pregunta:</a:t>
            </a:r>
          </a:p>
          <a:p>
            <a:pPr marL="0" indent="0">
              <a:buNone/>
            </a:pPr>
            <a:r>
              <a:rPr lang="es-CO" b="1" u="sng" dirty="0" smtClean="0"/>
              <a:t>¿</a:t>
            </a:r>
            <a:r>
              <a:rPr lang="es-CO" b="1" u="sng" dirty="0"/>
              <a:t>QUÉ SIMBOLIZAN LOS 4 VIENTOS?</a:t>
            </a:r>
            <a:r>
              <a:rPr lang="es-CO" b="1" dirty="0"/>
              <a:t> </a:t>
            </a:r>
          </a:p>
          <a:p>
            <a:endParaRPr lang="es-CO" dirty="0"/>
          </a:p>
        </p:txBody>
      </p:sp>
    </p:spTree>
    <p:extLst>
      <p:ext uri="{BB962C8B-B14F-4D97-AF65-F5344CB8AC3E}">
        <p14:creationId xmlns:p14="http://schemas.microsoft.com/office/powerpoint/2010/main" val="398116423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bg1"/>
          </a:solidFill>
          <a:scene3d>
            <a:camera prst="orthographicFront"/>
            <a:lightRig rig="threePt" dir="t"/>
          </a:scene3d>
          <a:sp3d>
            <a:bevelT w="165100" prst="coolSlant"/>
          </a:sp3d>
        </p:spPr>
        <p:txBody>
          <a:bodyPr>
            <a:normAutofit fontScale="92500" lnSpcReduction="20000"/>
          </a:bodyPr>
          <a:lstStyle/>
          <a:p>
            <a:r>
              <a:rPr lang="es-CO" dirty="0" smtClean="0"/>
              <a:t>Dice EGW: “</a:t>
            </a:r>
            <a:r>
              <a:rPr lang="es-CO" dirty="0" smtClean="0">
                <a:latin typeface="Agency FB" pitchFamily="34" charset="0"/>
              </a:rPr>
              <a:t>Se </a:t>
            </a:r>
            <a:r>
              <a:rPr lang="es-CO" dirty="0">
                <a:latin typeface="Agency FB" pitchFamily="34" charset="0"/>
              </a:rPr>
              <a:t>acerca el tiempo en que no podremos vender a ningún precio. Pronto se promulgará el decreto que prohibirá a los hombres comprar o vender </a:t>
            </a:r>
            <a:r>
              <a:rPr lang="es-CO" u="sng" dirty="0">
                <a:latin typeface="Agency FB" pitchFamily="34" charset="0"/>
              </a:rPr>
              <a:t>si no tienen la marca de la bestia</a:t>
            </a:r>
            <a:r>
              <a:rPr lang="es-CO" dirty="0">
                <a:latin typeface="Agency FB" pitchFamily="34" charset="0"/>
              </a:rPr>
              <a:t>. Hace poco nos vimos cerca de que esto sucediese en California; pero resultó ser un simulacro del soplo de los cuatro vientos. Por lo pronto éstos son detenidos por los cuatro ángeles. </a:t>
            </a:r>
            <a:r>
              <a:rPr lang="es-CO" u="sng" dirty="0">
                <a:latin typeface="Agency FB" pitchFamily="34" charset="0"/>
              </a:rPr>
              <a:t>No estamos del todo listos todavía. Aún queda una obra por hacer</a:t>
            </a:r>
            <a:r>
              <a:rPr lang="es-CO" dirty="0">
                <a:latin typeface="Agency FB" pitchFamily="34" charset="0"/>
              </a:rPr>
              <a:t>, y luego los ángeles recibirán la orden de soltar los cuatro vientos para que soplen sobre la tierra</a:t>
            </a:r>
            <a:r>
              <a:rPr lang="es-CO" dirty="0" smtClean="0">
                <a:latin typeface="Agency FB" pitchFamily="34" charset="0"/>
              </a:rPr>
              <a:t>.</a:t>
            </a:r>
          </a:p>
          <a:p>
            <a:endParaRPr lang="es-CO" dirty="0">
              <a:latin typeface="Agency FB" pitchFamily="34" charset="0"/>
            </a:endParaRPr>
          </a:p>
          <a:p>
            <a:r>
              <a:rPr lang="es-CO" dirty="0" smtClean="0">
                <a:latin typeface="Agency FB" pitchFamily="34" charset="0"/>
              </a:rPr>
              <a:t> </a:t>
            </a:r>
            <a:r>
              <a:rPr lang="es-CO" dirty="0">
                <a:latin typeface="Agency FB" pitchFamily="34" charset="0"/>
              </a:rPr>
              <a:t>Para los hijos de Dios ese será un momento decisivo, un tiempo de angustia tal como nunca lo hubo desde que hubo nación sobre la tierra. </a:t>
            </a:r>
            <a:r>
              <a:rPr lang="es-CO" u="sng" dirty="0">
                <a:latin typeface="Agency FB" pitchFamily="34" charset="0"/>
              </a:rPr>
              <a:t>Ahora es la oportunidad de trabajar</a:t>
            </a:r>
            <a:r>
              <a:rPr lang="es-CO" dirty="0"/>
              <a:t>”.  </a:t>
            </a:r>
            <a:endParaRPr lang="es-CO" dirty="0" smtClean="0"/>
          </a:p>
          <a:p>
            <a:r>
              <a:rPr lang="es-CO" dirty="0" smtClean="0"/>
              <a:t>Ver </a:t>
            </a:r>
            <a:r>
              <a:rPr lang="es-CO" dirty="0" smtClean="0">
                <a:solidFill>
                  <a:srgbClr val="FF0000"/>
                </a:solidFill>
              </a:rPr>
              <a:t>Testimonio </a:t>
            </a:r>
            <a:r>
              <a:rPr lang="es-CO" dirty="0">
                <a:solidFill>
                  <a:srgbClr val="FF0000"/>
                </a:solidFill>
              </a:rPr>
              <a:t>Para la Iglesia tomo 5, Pág. 142. Eventos de los últimos días pg. 152</a:t>
            </a:r>
            <a:r>
              <a:rPr lang="es-CO" dirty="0"/>
              <a:t>. </a:t>
            </a:r>
          </a:p>
          <a:p>
            <a:endParaRPr lang="es-CO" dirty="0"/>
          </a:p>
        </p:txBody>
      </p:sp>
    </p:spTree>
    <p:extLst>
      <p:ext uri="{BB962C8B-B14F-4D97-AF65-F5344CB8AC3E}">
        <p14:creationId xmlns:p14="http://schemas.microsoft.com/office/powerpoint/2010/main" val="409260805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8640960" cy="6048672"/>
          </a:xfrm>
          <a:solidFill>
            <a:schemeClr val="accent3">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normAutofit fontScale="62500" lnSpcReduction="20000"/>
          </a:bodyPr>
          <a:lstStyle/>
          <a:p>
            <a:pPr marL="0" indent="0">
              <a:buNone/>
            </a:pPr>
            <a:r>
              <a:rPr lang="es-CO" sz="4100" b="1" u="sng" dirty="0"/>
              <a:t>EXPLICACIÓN </a:t>
            </a:r>
          </a:p>
          <a:p>
            <a:pPr marL="0" indent="0">
              <a:buNone/>
            </a:pPr>
            <a:endParaRPr lang="es-CO" sz="4400" b="1" dirty="0" smtClean="0"/>
          </a:p>
          <a:p>
            <a:r>
              <a:rPr lang="es-CO" sz="3600" b="1" dirty="0" smtClean="0"/>
              <a:t>Aquí </a:t>
            </a:r>
            <a:r>
              <a:rPr lang="es-CO" sz="3600" b="1" dirty="0"/>
              <a:t>vemos que los 4 vientos simbólicos </a:t>
            </a:r>
            <a:r>
              <a:rPr lang="es-CO" sz="3600" b="1" dirty="0" smtClean="0"/>
              <a:t>representan: </a:t>
            </a:r>
            <a:endParaRPr lang="es-CO" sz="3600" b="1" dirty="0"/>
          </a:p>
          <a:p>
            <a:endParaRPr lang="es-CO" dirty="0"/>
          </a:p>
          <a:p>
            <a:pPr marL="457200" lvl="1" indent="0">
              <a:buNone/>
            </a:pPr>
            <a:r>
              <a:rPr lang="es-CO" sz="4100" b="1" dirty="0" smtClean="0"/>
              <a:t>1). </a:t>
            </a:r>
            <a:r>
              <a:rPr lang="es-CO" sz="3100" dirty="0" smtClean="0"/>
              <a:t>el </a:t>
            </a:r>
            <a:r>
              <a:rPr lang="es-CO" sz="3100" dirty="0"/>
              <a:t>“tiempo de angustia cual nunca fue” </a:t>
            </a:r>
            <a:r>
              <a:rPr lang="es-CO" sz="3100" b="1" dirty="0">
                <a:solidFill>
                  <a:srgbClr val="FF0000"/>
                </a:solidFill>
              </a:rPr>
              <a:t>(Daniel 12:1)</a:t>
            </a:r>
            <a:r>
              <a:rPr lang="es-CO" sz="3100" dirty="0"/>
              <a:t>, </a:t>
            </a:r>
            <a:endParaRPr lang="es-CO" sz="3100" dirty="0" smtClean="0"/>
          </a:p>
          <a:p>
            <a:pPr marL="457200" lvl="1" indent="0">
              <a:buNone/>
            </a:pPr>
            <a:r>
              <a:rPr lang="es-CO" sz="4100" b="1" dirty="0" smtClean="0"/>
              <a:t>2). </a:t>
            </a:r>
            <a:r>
              <a:rPr lang="es-CO" sz="3100" dirty="0" smtClean="0"/>
              <a:t>el </a:t>
            </a:r>
            <a:r>
              <a:rPr lang="es-CO" sz="3100" dirty="0"/>
              <a:t>decreto de “la marca de la bestia”. </a:t>
            </a:r>
            <a:r>
              <a:rPr lang="es-CO" sz="3100" b="1" dirty="0">
                <a:solidFill>
                  <a:srgbClr val="FF0000"/>
                </a:solidFill>
              </a:rPr>
              <a:t>(Apocalipsis 13:16,17). </a:t>
            </a:r>
          </a:p>
          <a:p>
            <a:r>
              <a:rPr lang="es-CO" sz="3600" dirty="0"/>
              <a:t>Es decir, es lo que en inglés se llama “The Sunday Blue Laws” (</a:t>
            </a:r>
            <a:r>
              <a:rPr lang="es-CO" sz="3600" u="sng" dirty="0"/>
              <a:t>Las leyes Azules Dominicales</a:t>
            </a:r>
            <a:r>
              <a:rPr lang="es-CO" sz="3600" dirty="0"/>
              <a:t>).</a:t>
            </a:r>
          </a:p>
          <a:p>
            <a:endParaRPr lang="es-CO" sz="3600" dirty="0" smtClean="0"/>
          </a:p>
          <a:p>
            <a:r>
              <a:rPr lang="es-CO" sz="4000" b="1" u="sng" dirty="0" smtClean="0"/>
              <a:t>El </a:t>
            </a:r>
            <a:r>
              <a:rPr lang="es-CO" sz="4000" b="1" u="sng" dirty="0"/>
              <a:t>nuevo orden mundial. </a:t>
            </a:r>
          </a:p>
          <a:p>
            <a:pPr lvl="1"/>
            <a:r>
              <a:rPr lang="es-CO" sz="3400" dirty="0"/>
              <a:t>Vemos también que los 144,000 tienen que ser sellados </a:t>
            </a:r>
            <a:r>
              <a:rPr lang="es-CO" sz="3400" u="sng" dirty="0"/>
              <a:t>antes del tiempo de la marca de la bestia</a:t>
            </a:r>
            <a:r>
              <a:rPr lang="es-CO" sz="3400" dirty="0"/>
              <a:t>. Además, puesto que el decreto de dicha marca está tan cerca,  esto significa que los 144,000 están siendo sellados ahora, en estos postreros tiempos</a:t>
            </a:r>
            <a:r>
              <a:rPr lang="es-CO" sz="3400" dirty="0" smtClean="0"/>
              <a:t>.</a:t>
            </a:r>
          </a:p>
          <a:p>
            <a:pPr lvl="1"/>
            <a:endParaRPr lang="es-CO" sz="3400" dirty="0"/>
          </a:p>
          <a:p>
            <a:pPr lvl="1"/>
            <a:r>
              <a:rPr lang="es-CO" sz="3400" dirty="0" smtClean="0"/>
              <a:t> Nota: </a:t>
            </a:r>
            <a:r>
              <a:rPr lang="es-CO" sz="3400" dirty="0" smtClean="0">
                <a:solidFill>
                  <a:srgbClr val="FF0000"/>
                </a:solidFill>
              </a:rPr>
              <a:t>Por lo que se ve, El sellamiento tiene intima relación con los que aceptan los 6000 años de pecado. Como sucedió en 1844. </a:t>
            </a:r>
            <a:r>
              <a:rPr lang="es-CO" sz="3400" u="sng" dirty="0" smtClean="0"/>
              <a:t>VER CS 419-424.</a:t>
            </a:r>
            <a:endParaRPr lang="es-CO" sz="3400" u="sng" dirty="0"/>
          </a:p>
        </p:txBody>
      </p:sp>
    </p:spTree>
    <p:extLst>
      <p:ext uri="{BB962C8B-B14F-4D97-AF65-F5344CB8AC3E}">
        <p14:creationId xmlns:p14="http://schemas.microsoft.com/office/powerpoint/2010/main" val="376161193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bg2"/>
          </a:solidFill>
          <a:effectLst>
            <a:glow rad="101600">
              <a:srgbClr val="C00000">
                <a:alpha val="60000"/>
              </a:srgbClr>
            </a:glow>
          </a:effectLst>
          <a:scene3d>
            <a:camera prst="orthographicFront"/>
            <a:lightRig rig="threePt" dir="t"/>
          </a:scene3d>
          <a:sp3d>
            <a:bevelT w="165100" prst="coolSlant"/>
          </a:sp3d>
        </p:spPr>
        <p:txBody>
          <a:bodyPr>
            <a:normAutofit fontScale="92500" lnSpcReduction="20000"/>
          </a:bodyPr>
          <a:lstStyle/>
          <a:p>
            <a:r>
              <a:rPr lang="es-CO" dirty="0"/>
              <a:t>Viendo que todavía no está sellada la iglesia de Dios, </a:t>
            </a:r>
            <a:r>
              <a:rPr lang="es-CO" dirty="0" smtClean="0"/>
              <a:t>o sea el REMANENTE de la iglesia «Lo Mejor de lo mejor» </a:t>
            </a:r>
            <a:r>
              <a:rPr lang="es-CO" dirty="0" smtClean="0">
                <a:solidFill>
                  <a:srgbClr val="FF0000"/>
                </a:solidFill>
              </a:rPr>
              <a:t>Num.18:25-29</a:t>
            </a:r>
            <a:r>
              <a:rPr lang="es-CO" dirty="0" smtClean="0"/>
              <a:t>. Por tanto, aún </a:t>
            </a:r>
            <a:r>
              <a:rPr lang="es-CO" dirty="0"/>
              <a:t>no aparecen los </a:t>
            </a:r>
            <a:r>
              <a:rPr lang="es-CO" dirty="0" smtClean="0"/>
              <a:t>144.000 </a:t>
            </a:r>
            <a:r>
              <a:rPr lang="es-CO" dirty="0"/>
              <a:t>el Señor nos recuerda a voz en cuello que “</a:t>
            </a:r>
            <a:r>
              <a:rPr lang="es-CO" dirty="0">
                <a:latin typeface="Agency FB" pitchFamily="34" charset="0"/>
              </a:rPr>
              <a:t>Estos vientos están bajo control hasta que Dios ordena soltarlos.  Ahí está " la seguridad de la iglesia de Dios</a:t>
            </a:r>
            <a:r>
              <a:rPr lang="es-CO" dirty="0"/>
              <a:t>” </a:t>
            </a:r>
            <a:r>
              <a:rPr lang="es-CO" dirty="0" smtClean="0">
                <a:solidFill>
                  <a:srgbClr val="FF0000"/>
                </a:solidFill>
              </a:rPr>
              <a:t>Testimonios </a:t>
            </a:r>
            <a:r>
              <a:rPr lang="es-CO" dirty="0">
                <a:solidFill>
                  <a:srgbClr val="FF0000"/>
                </a:solidFill>
              </a:rPr>
              <a:t>Para los Ministros pg.444. </a:t>
            </a:r>
            <a:endParaRPr lang="es-CO" dirty="0" smtClean="0">
              <a:solidFill>
                <a:srgbClr val="FF0000"/>
              </a:solidFill>
            </a:endParaRPr>
          </a:p>
          <a:p>
            <a:endParaRPr lang="es-CO" dirty="0"/>
          </a:p>
          <a:p>
            <a:pPr lvl="1"/>
            <a:r>
              <a:rPr lang="es-CO" dirty="0" smtClean="0"/>
              <a:t>Esto </a:t>
            </a:r>
            <a:r>
              <a:rPr lang="es-CO" dirty="0"/>
              <a:t>nos muestra </a:t>
            </a:r>
            <a:r>
              <a:rPr lang="es-CO" dirty="0" smtClean="0"/>
              <a:t>que </a:t>
            </a:r>
            <a:r>
              <a:rPr lang="es-CO" dirty="0"/>
              <a:t>quien no ha permitido que los vientos, </a:t>
            </a:r>
            <a:r>
              <a:rPr lang="es-CO" u="sng" dirty="0"/>
              <a:t>este tiempo de angustia, la imagen, la marca de la bestia, la ley dominical no haya venido </a:t>
            </a:r>
            <a:r>
              <a:rPr lang="es-CO" dirty="0"/>
              <a:t>no se debe como algunos creen porque el Presidente o </a:t>
            </a:r>
            <a:r>
              <a:rPr lang="es-CO" dirty="0" smtClean="0"/>
              <a:t>el Papa </a:t>
            </a:r>
            <a:r>
              <a:rPr lang="es-CO" dirty="0"/>
              <a:t>aún no ha firmado, sino debido a que Dios ve </a:t>
            </a:r>
            <a:r>
              <a:rPr lang="es-CO" dirty="0" smtClean="0"/>
              <a:t>que su </a:t>
            </a:r>
            <a:r>
              <a:rPr lang="es-CO" dirty="0"/>
              <a:t>pueblo </a:t>
            </a:r>
            <a:r>
              <a:rPr lang="es-CO" dirty="0" smtClean="0"/>
              <a:t>aún no está preparado</a:t>
            </a:r>
            <a:r>
              <a:rPr lang="es-CO" dirty="0"/>
              <a:t>, sellado para lo que </a:t>
            </a:r>
            <a:r>
              <a:rPr lang="es-CO" dirty="0" smtClean="0"/>
              <a:t>viene. </a:t>
            </a:r>
            <a:r>
              <a:rPr lang="es-CO" dirty="0"/>
              <a:t>Él está reteniendo los cuatro vientos por medio de sus ángeles por misericordia nuestra.</a:t>
            </a:r>
          </a:p>
          <a:p>
            <a:endParaRPr lang="es-CO" dirty="0"/>
          </a:p>
        </p:txBody>
      </p:sp>
    </p:spTree>
    <p:extLst>
      <p:ext uri="{BB962C8B-B14F-4D97-AF65-F5344CB8AC3E}">
        <p14:creationId xmlns:p14="http://schemas.microsoft.com/office/powerpoint/2010/main" val="190251397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solidFill>
            <a:schemeClr val="bg2"/>
          </a:solidFill>
          <a:effectLst>
            <a:glow rad="101600">
              <a:srgbClr val="C00000">
                <a:alpha val="60000"/>
              </a:srgbClr>
            </a:glow>
          </a:effectLst>
          <a:scene3d>
            <a:camera prst="orthographicFront"/>
            <a:lightRig rig="threePt" dir="t"/>
          </a:scene3d>
          <a:sp3d>
            <a:bevelT w="165100" prst="coolSlant"/>
          </a:sp3d>
        </p:spPr>
        <p:txBody>
          <a:bodyPr>
            <a:normAutofit/>
          </a:bodyPr>
          <a:lstStyle/>
          <a:p>
            <a:r>
              <a:rPr lang="es-CO" sz="3900" b="1" u="sng" dirty="0" smtClean="0"/>
              <a:t>Es importante </a:t>
            </a:r>
            <a:r>
              <a:rPr lang="es-CO" sz="3900" b="1" u="sng" dirty="0"/>
              <a:t>recalcar </a:t>
            </a:r>
            <a:r>
              <a:rPr lang="es-CO" sz="3900" b="1" u="sng" dirty="0" smtClean="0"/>
              <a:t>que:</a:t>
            </a:r>
          </a:p>
          <a:p>
            <a:pPr lvl="1"/>
            <a:endParaRPr lang="es-CO" dirty="0" smtClean="0"/>
          </a:p>
          <a:p>
            <a:pPr lvl="1"/>
            <a:r>
              <a:rPr lang="es-CO" b="1" dirty="0" smtClean="0">
                <a:solidFill>
                  <a:srgbClr val="FF0000"/>
                </a:solidFill>
              </a:rPr>
              <a:t>Aquí </a:t>
            </a:r>
            <a:r>
              <a:rPr lang="es-CO" b="1" dirty="0">
                <a:solidFill>
                  <a:srgbClr val="FF0000"/>
                </a:solidFill>
              </a:rPr>
              <a:t>los 4 vientos no pueden simbolizar meramente guerras, tumultos o conflictos políticos. ¿Por qué no? Porque aunque los cuatro ángeles todavía detienen los vientos, siempre se han producido y se producen guerras, (por ejemplo, las dos Guerras Mundiales) y todavía los 144,000 no han sido sellados. </a:t>
            </a:r>
          </a:p>
          <a:p>
            <a:endParaRPr lang="es-CO" dirty="0" smtClean="0"/>
          </a:p>
          <a:p>
            <a:r>
              <a:rPr lang="es-CO" b="1" u="sng" dirty="0" smtClean="0"/>
              <a:t>Por </a:t>
            </a:r>
            <a:r>
              <a:rPr lang="es-CO" b="1" u="sng" dirty="0"/>
              <a:t>consiguiente, los vientos </a:t>
            </a:r>
            <a:r>
              <a:rPr lang="es-CO" b="1" u="sng" dirty="0" smtClean="0"/>
              <a:t>significan:</a:t>
            </a:r>
            <a:endParaRPr lang="es-CO" b="1" u="sng" dirty="0"/>
          </a:p>
          <a:p>
            <a:endParaRPr lang="es-CO" dirty="0"/>
          </a:p>
        </p:txBody>
      </p:sp>
    </p:spTree>
    <p:extLst>
      <p:ext uri="{BB962C8B-B14F-4D97-AF65-F5344CB8AC3E}">
        <p14:creationId xmlns:p14="http://schemas.microsoft.com/office/powerpoint/2010/main" val="405526416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2"/>
          </a:solidFill>
          <a:effectLst>
            <a:glow rad="101600">
              <a:srgbClr val="C00000">
                <a:alpha val="60000"/>
              </a:srgbClr>
            </a:glow>
          </a:effectLst>
          <a:scene3d>
            <a:camera prst="orthographicFront"/>
            <a:lightRig rig="threePt" dir="t"/>
          </a:scene3d>
          <a:sp3d>
            <a:bevelT prst="slope"/>
          </a:sp3d>
        </p:spPr>
        <p:txBody>
          <a:bodyPr>
            <a:normAutofit fontScale="92500" lnSpcReduction="20000"/>
          </a:bodyPr>
          <a:lstStyle/>
          <a:p>
            <a:r>
              <a:rPr lang="es-CO" dirty="0" smtClean="0"/>
              <a:t>Un </a:t>
            </a:r>
            <a:r>
              <a:rPr lang="es-CO" dirty="0"/>
              <a:t>conflicto especial, un tiempo de angustia singular que viene contra la iglesia. </a:t>
            </a:r>
            <a:r>
              <a:rPr lang="es-CO" dirty="0" smtClean="0"/>
              <a:t>Es parte de la culminación de «</a:t>
            </a:r>
            <a:r>
              <a:rPr lang="es-CO" b="1" dirty="0" smtClean="0">
                <a:latin typeface="Agency FB" pitchFamily="34" charset="0"/>
              </a:rPr>
              <a:t>la gran controversia entre Cristo y Satanás, sostenida desde hace cerca de seis mil años</a:t>
            </a:r>
            <a:r>
              <a:rPr lang="es-CO" dirty="0" smtClean="0"/>
              <a:t>» </a:t>
            </a:r>
            <a:r>
              <a:rPr lang="es-CO" b="1" dirty="0" smtClean="0">
                <a:solidFill>
                  <a:srgbClr val="FF0000"/>
                </a:solidFill>
              </a:rPr>
              <a:t>CS 572, p1</a:t>
            </a:r>
            <a:r>
              <a:rPr lang="es-CO" dirty="0" smtClean="0"/>
              <a:t>.  No </a:t>
            </a:r>
            <a:r>
              <a:rPr lang="es-CO" dirty="0"/>
              <a:t>simbolizan naciones guerreando entre sí. </a:t>
            </a:r>
            <a:endParaRPr lang="es-CO" dirty="0" smtClean="0"/>
          </a:p>
          <a:p>
            <a:pPr lvl="1"/>
            <a:endParaRPr lang="es-CO" dirty="0" smtClean="0"/>
          </a:p>
          <a:p>
            <a:pPr lvl="1"/>
            <a:r>
              <a:rPr lang="es-CO" dirty="0" smtClean="0"/>
              <a:t>Este </a:t>
            </a:r>
            <a:r>
              <a:rPr lang="es-CO" dirty="0"/>
              <a:t>acontecimiento de los vientos ha de detenerse hasta que sus siervos estén sellados, de otro modo haría daño  al pueblo de Dios. Por eso, vemos que los vientos representan algo no puramente político, Representa algo </a:t>
            </a:r>
            <a:r>
              <a:rPr lang="es-CO" u="sng" dirty="0"/>
              <a:t>religioso-político y económico</a:t>
            </a:r>
            <a:r>
              <a:rPr lang="es-CO" dirty="0"/>
              <a:t> como lo describe la voz de la inspiración siendo que los cuatro ángulos de la tierra abarcan  la tierra, el mar y los árboles</a:t>
            </a:r>
            <a:r>
              <a:rPr lang="es-CO" dirty="0" smtClean="0"/>
              <a:t>. Satanás luchará por recuperar el REMANENTE. Como sucedió en 1844.  </a:t>
            </a:r>
            <a:endParaRPr lang="es-CO" dirty="0"/>
          </a:p>
        </p:txBody>
      </p:sp>
    </p:spTree>
    <p:extLst>
      <p:ext uri="{BB962C8B-B14F-4D97-AF65-F5344CB8AC3E}">
        <p14:creationId xmlns:p14="http://schemas.microsoft.com/office/powerpoint/2010/main" val="185279138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04656"/>
          </a:xfrm>
          <a:solidFill>
            <a:schemeClr val="bg2"/>
          </a:solidFill>
          <a:effectLst>
            <a:glow rad="101600">
              <a:srgbClr val="C00000">
                <a:alpha val="60000"/>
              </a:srgbClr>
            </a:glow>
          </a:effectLst>
          <a:scene3d>
            <a:camera prst="orthographicFront"/>
            <a:lightRig rig="threePt" dir="t"/>
          </a:scene3d>
          <a:sp3d>
            <a:bevelT w="165100" prst="coolSlant"/>
          </a:sp3d>
        </p:spPr>
        <p:txBody>
          <a:bodyPr>
            <a:normAutofit fontScale="85000" lnSpcReduction="10000"/>
          </a:bodyPr>
          <a:lstStyle/>
          <a:p>
            <a:r>
              <a:rPr lang="es-CO" dirty="0"/>
              <a:t>Esto muestra el cumplimiento de las palabras que dicen “</a:t>
            </a:r>
            <a:r>
              <a:rPr lang="es-CO" dirty="0">
                <a:latin typeface="Agency FB" pitchFamily="34" charset="0"/>
              </a:rPr>
              <a:t>Se le permitió infundir aliento a la imagen de la primera bestia, para que la imagen pudiera hablar y dar muerte a todo el que no adore a la imagen de la bestia. Y ordenaba que a todos, pequeños y grandes, ricos y pobres, libres y siervos, se les ponga una marca en la mano derecha o en la frente. Y que ninguno pueda comprar ni vender, sino el que tenga la marca o el nombre de la bestia, o el número de su nombre</a:t>
            </a:r>
            <a:r>
              <a:rPr lang="es-CO" dirty="0"/>
              <a:t>”. </a:t>
            </a:r>
            <a:r>
              <a:rPr lang="es-CO" dirty="0" smtClean="0">
                <a:solidFill>
                  <a:srgbClr val="FF0000"/>
                </a:solidFill>
              </a:rPr>
              <a:t> </a:t>
            </a:r>
            <a:r>
              <a:rPr lang="es-CO" dirty="0">
                <a:solidFill>
                  <a:srgbClr val="FF0000"/>
                </a:solidFill>
              </a:rPr>
              <a:t>Apocalipsis </a:t>
            </a:r>
            <a:r>
              <a:rPr lang="es-CO" dirty="0" smtClean="0">
                <a:solidFill>
                  <a:srgbClr val="FF0000"/>
                </a:solidFill>
              </a:rPr>
              <a:t>13:15,17.</a:t>
            </a:r>
          </a:p>
          <a:p>
            <a:endParaRPr lang="es-CO" dirty="0">
              <a:solidFill>
                <a:srgbClr val="FF0000"/>
              </a:solidFill>
            </a:endParaRPr>
          </a:p>
          <a:p>
            <a:pPr lvl="1"/>
            <a:r>
              <a:rPr lang="es-CO" dirty="0" smtClean="0"/>
              <a:t> A </a:t>
            </a:r>
            <a:r>
              <a:rPr lang="es-CO" dirty="0"/>
              <a:t>esto se refiere el Espíritu de Profecía como el periodo en que “</a:t>
            </a:r>
            <a:r>
              <a:rPr lang="es-CO" dirty="0">
                <a:latin typeface="Agency FB" pitchFamily="34" charset="0"/>
              </a:rPr>
              <a:t>no se podrá comprar ni </a:t>
            </a:r>
            <a:r>
              <a:rPr lang="es-CO" dirty="0" smtClean="0">
                <a:latin typeface="Agency FB" pitchFamily="34" charset="0"/>
              </a:rPr>
              <a:t>vender</a:t>
            </a:r>
            <a:r>
              <a:rPr lang="es-CO" dirty="0" smtClean="0"/>
              <a:t>”, </a:t>
            </a:r>
            <a:r>
              <a:rPr lang="es-CO" dirty="0" smtClean="0">
                <a:solidFill>
                  <a:srgbClr val="FF0000"/>
                </a:solidFill>
              </a:rPr>
              <a:t>Eventos </a:t>
            </a:r>
            <a:r>
              <a:rPr lang="es-CO" dirty="0">
                <a:solidFill>
                  <a:srgbClr val="FF0000"/>
                </a:solidFill>
              </a:rPr>
              <a:t>de los Últimos Días pg. 152</a:t>
            </a:r>
            <a:r>
              <a:rPr lang="es-CO" dirty="0"/>
              <a:t>,  el periodo de la ley dominical que comenzará siendo </a:t>
            </a:r>
            <a:r>
              <a:rPr lang="es-CO" u="sng" dirty="0" smtClean="0"/>
              <a:t>Nacional</a:t>
            </a:r>
            <a:r>
              <a:rPr lang="es-CO" dirty="0" smtClean="0"/>
              <a:t> -EU-, pero </a:t>
            </a:r>
            <a:r>
              <a:rPr lang="es-CO" dirty="0"/>
              <a:t>como dice la profecía abarcará toda la tierra, vendrá a ser </a:t>
            </a:r>
            <a:r>
              <a:rPr lang="es-CO" u="sng" dirty="0"/>
              <a:t>Internacional</a:t>
            </a:r>
            <a:r>
              <a:rPr lang="es-CO" dirty="0"/>
              <a:t>. Es para este evento que el pueblo no está listo.</a:t>
            </a:r>
          </a:p>
          <a:p>
            <a:endParaRPr lang="es-CO" dirty="0"/>
          </a:p>
        </p:txBody>
      </p:sp>
    </p:spTree>
    <p:extLst>
      <p:ext uri="{BB962C8B-B14F-4D97-AF65-F5344CB8AC3E}">
        <p14:creationId xmlns:p14="http://schemas.microsoft.com/office/powerpoint/2010/main" val="132482168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92688"/>
          </a:xfrm>
          <a:solidFill>
            <a:schemeClr val="bg1">
              <a:lumMod val="95000"/>
            </a:schemeClr>
          </a:solidFill>
          <a:effectLst>
            <a:glow rad="101600">
              <a:srgbClr val="C00000">
                <a:alpha val="60000"/>
              </a:srgbClr>
            </a:glow>
          </a:effectLst>
          <a:scene3d>
            <a:camera prst="orthographicFront"/>
            <a:lightRig rig="threePt" dir="t"/>
          </a:scene3d>
          <a:sp3d>
            <a:bevelT w="165100" prst="coolSlant"/>
          </a:sp3d>
        </p:spPr>
        <p:txBody>
          <a:bodyPr>
            <a:normAutofit fontScale="77500" lnSpcReduction="20000"/>
          </a:bodyPr>
          <a:lstStyle/>
          <a:p>
            <a:r>
              <a:rPr lang="es-CO" dirty="0"/>
              <a:t>Cuando nuestra nación </a:t>
            </a:r>
            <a:r>
              <a:rPr lang="es-CO" dirty="0" smtClean="0"/>
              <a:t>–EU-, abjure </a:t>
            </a:r>
            <a:r>
              <a:rPr lang="es-CO" dirty="0"/>
              <a:t>de tal manera los principios de su gobierno que promulgue una ley dominical, en este caso el protestantismo dará la mano al </a:t>
            </a:r>
            <a:r>
              <a:rPr lang="es-CO" dirty="0" smtClean="0"/>
              <a:t>papismo. </a:t>
            </a:r>
            <a:r>
              <a:rPr lang="es-CO" dirty="0" smtClean="0">
                <a:solidFill>
                  <a:srgbClr val="FF0000"/>
                </a:solidFill>
              </a:rPr>
              <a:t>2JT </a:t>
            </a:r>
            <a:r>
              <a:rPr lang="es-CO" dirty="0">
                <a:solidFill>
                  <a:srgbClr val="FF0000"/>
                </a:solidFill>
              </a:rPr>
              <a:t>318-319 (1889). 132</a:t>
            </a:r>
          </a:p>
          <a:p>
            <a:pPr lvl="1"/>
            <a:endParaRPr lang="es-CO" dirty="0" smtClean="0"/>
          </a:p>
          <a:p>
            <a:pPr lvl="1"/>
            <a:r>
              <a:rPr lang="es-CO" dirty="0" smtClean="0"/>
              <a:t>Los </a:t>
            </a:r>
            <a:r>
              <a:rPr lang="es-CO" dirty="0"/>
              <a:t>protestantes volcarán toda su influencia y su poder del lado del papado; </a:t>
            </a:r>
            <a:r>
              <a:rPr lang="es-CO" u="sng" dirty="0"/>
              <a:t>mediante un decreto Nacional que imponga el falso día de reposo, darán vida y vigor a la corrompida fe de Roma, reviviendo su tiranía y opresión de las </a:t>
            </a:r>
            <a:r>
              <a:rPr lang="es-CO" u="sng" dirty="0" smtClean="0"/>
              <a:t>conciencias</a:t>
            </a:r>
            <a:r>
              <a:rPr lang="es-CO" dirty="0" smtClean="0"/>
              <a:t>. </a:t>
            </a:r>
            <a:r>
              <a:rPr lang="es-CO" dirty="0" smtClean="0">
                <a:solidFill>
                  <a:srgbClr val="FF0000"/>
                </a:solidFill>
              </a:rPr>
              <a:t>Mar </a:t>
            </a:r>
            <a:r>
              <a:rPr lang="es-CO" dirty="0">
                <a:solidFill>
                  <a:srgbClr val="FF0000"/>
                </a:solidFill>
              </a:rPr>
              <a:t>177 (1893).</a:t>
            </a:r>
          </a:p>
          <a:p>
            <a:pPr lvl="1"/>
            <a:r>
              <a:rPr lang="es-CO" dirty="0"/>
              <a:t>Tarde o temprano las leyes dominicales serán </a:t>
            </a:r>
            <a:r>
              <a:rPr lang="es-CO" dirty="0" smtClean="0"/>
              <a:t>promulgadas. </a:t>
            </a:r>
            <a:r>
              <a:rPr lang="es-CO" dirty="0" smtClean="0">
                <a:solidFill>
                  <a:srgbClr val="FF0000"/>
                </a:solidFill>
              </a:rPr>
              <a:t>RH </a:t>
            </a:r>
            <a:r>
              <a:rPr lang="es-CO" dirty="0">
                <a:solidFill>
                  <a:srgbClr val="FF0000"/>
                </a:solidFill>
              </a:rPr>
              <a:t>Febrero 16, 1905</a:t>
            </a:r>
            <a:r>
              <a:rPr lang="es-CO" dirty="0" smtClean="0">
                <a:solidFill>
                  <a:srgbClr val="FF0000"/>
                </a:solidFill>
              </a:rPr>
              <a:t>. </a:t>
            </a:r>
          </a:p>
          <a:p>
            <a:pPr lvl="1"/>
            <a:r>
              <a:rPr lang="es-CO" dirty="0" smtClean="0"/>
              <a:t>Nota: </a:t>
            </a:r>
            <a:r>
              <a:rPr lang="es-CO" b="1" dirty="0" smtClean="0"/>
              <a:t>Ese es el propósito del ECUMENISMO, en el cual están involucradas todas las religiones del mundo.   </a:t>
            </a:r>
          </a:p>
          <a:p>
            <a:endParaRPr lang="es-CO" dirty="0" smtClean="0"/>
          </a:p>
          <a:p>
            <a:r>
              <a:rPr lang="es-CO" dirty="0" smtClean="0"/>
              <a:t>Pronto </a:t>
            </a:r>
            <a:r>
              <a:rPr lang="es-CO" dirty="0"/>
              <a:t>las leyes dominicales serán puestas en vigor, y hombres en posiciones de confianza sentirán encono contra el pequeño puñado que observa los mandamientos de </a:t>
            </a:r>
            <a:r>
              <a:rPr lang="es-CO" dirty="0" smtClean="0"/>
              <a:t>Dios. </a:t>
            </a:r>
            <a:r>
              <a:rPr lang="es-CO" dirty="0" smtClean="0">
                <a:solidFill>
                  <a:srgbClr val="FF0000"/>
                </a:solidFill>
              </a:rPr>
              <a:t>4MR </a:t>
            </a:r>
            <a:r>
              <a:rPr lang="es-CO" dirty="0">
                <a:solidFill>
                  <a:srgbClr val="FF0000"/>
                </a:solidFill>
              </a:rPr>
              <a:t>278 (1909).</a:t>
            </a:r>
          </a:p>
          <a:p>
            <a:endParaRPr lang="es-CO" dirty="0"/>
          </a:p>
        </p:txBody>
      </p:sp>
    </p:spTree>
    <p:extLst>
      <p:ext uri="{BB962C8B-B14F-4D97-AF65-F5344CB8AC3E}">
        <p14:creationId xmlns:p14="http://schemas.microsoft.com/office/powerpoint/2010/main" val="113635560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426170"/>
          </a:xfrm>
          <a:solidFill>
            <a:schemeClr val="accent4">
              <a:lumMod val="40000"/>
              <a:lumOff val="60000"/>
            </a:schemeClr>
          </a:solidFill>
          <a:scene3d>
            <a:camera prst="orthographicFront"/>
            <a:lightRig rig="threePt" dir="t"/>
          </a:scene3d>
          <a:sp3d>
            <a:bevelT w="165100" prst="coolSlant"/>
          </a:sp3d>
        </p:spPr>
        <p:txBody>
          <a:bodyPr>
            <a:noAutofit/>
          </a:bodyPr>
          <a:lstStyle/>
          <a:p>
            <a:r>
              <a:rPr lang="es-CO" sz="3200" dirty="0"/>
              <a:t>Ecumenismo es la tendencia o movimiento que busca la restauración de la unidad de los cristianos, </a:t>
            </a:r>
          </a:p>
        </p:txBody>
      </p:sp>
      <p:sp>
        <p:nvSpPr>
          <p:cNvPr id="3" name="2 Marcador de contenido"/>
          <p:cNvSpPr>
            <a:spLocks noGrp="1"/>
          </p:cNvSpPr>
          <p:nvPr>
            <p:ph idx="1"/>
          </p:nvPr>
        </p:nvSpPr>
        <p:spPr>
          <a:xfrm>
            <a:off x="457200" y="4941168"/>
            <a:ext cx="8229600" cy="1584176"/>
          </a:xfrm>
          <a:solidFill>
            <a:schemeClr val="accent4">
              <a:lumMod val="40000"/>
              <a:lumOff val="60000"/>
            </a:schemeClr>
          </a:solidFill>
          <a:scene3d>
            <a:camera prst="orthographicFront"/>
            <a:lightRig rig="threePt" dir="t"/>
          </a:scene3d>
          <a:sp3d>
            <a:bevelT w="165100" prst="coolSlant"/>
          </a:sp3d>
        </p:spPr>
        <p:txBody>
          <a:bodyPr/>
          <a:lstStyle/>
          <a:p>
            <a:pPr marL="0" indent="0" algn="ctr">
              <a:buNone/>
            </a:pPr>
            <a:r>
              <a:rPr lang="es-CO" dirty="0"/>
              <a:t>es decir, la unidad de las distintas confesiones religiosas cristianas «históricas», separadas desde los grandes </a:t>
            </a:r>
            <a:r>
              <a:rPr lang="es-CO" dirty="0" smtClean="0"/>
              <a:t>cismas.</a:t>
            </a:r>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916832"/>
            <a:ext cx="3960440" cy="276946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1916832"/>
            <a:ext cx="3744416" cy="276946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930569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3">
              <a:lumMod val="20000"/>
              <a:lumOff val="80000"/>
            </a:schemeClr>
          </a:solidFill>
          <a:effectLst>
            <a:glow rad="101600">
              <a:srgbClr val="C00000">
                <a:alpha val="60000"/>
              </a:srgbClr>
            </a:glow>
          </a:effectLst>
          <a:scene3d>
            <a:camera prst="orthographicFront"/>
            <a:lightRig rig="threePt" dir="t"/>
          </a:scene3d>
          <a:sp3d>
            <a:bevelT prst="angle"/>
          </a:sp3d>
        </p:spPr>
        <p:txBody>
          <a:bodyPr>
            <a:normAutofit fontScale="85000" lnSpcReduction="20000"/>
          </a:bodyPr>
          <a:lstStyle/>
          <a:p>
            <a:r>
              <a:rPr lang="es-CO" dirty="0"/>
              <a:t>La profecía del capítulo 13 de Apocalipsis declara que el poder representado por la bestia de cuernos semejantes a los de un cordero haría "</a:t>
            </a:r>
            <a:r>
              <a:rPr lang="es-CO" dirty="0">
                <a:latin typeface="Agency FB" pitchFamily="34" charset="0"/>
              </a:rPr>
              <a:t>que la tierra y los que en ella habitan</a:t>
            </a:r>
            <a:r>
              <a:rPr lang="es-CO" dirty="0"/>
              <a:t>" adorasen al papado, que está simbolizado en ese capítulo por una bestia </a:t>
            </a:r>
            <a:r>
              <a:rPr lang="es-CO" dirty="0" smtClean="0"/>
              <a:t> «</a:t>
            </a:r>
            <a:r>
              <a:rPr lang="es-CO" dirty="0" smtClean="0">
                <a:latin typeface="Agency FB" pitchFamily="34" charset="0"/>
              </a:rPr>
              <a:t>parecida </a:t>
            </a:r>
            <a:r>
              <a:rPr lang="es-CO" dirty="0">
                <a:latin typeface="Agency FB" pitchFamily="34" charset="0"/>
              </a:rPr>
              <a:t>a un </a:t>
            </a:r>
            <a:r>
              <a:rPr lang="es-CO" dirty="0" smtClean="0">
                <a:latin typeface="Agency FB" pitchFamily="34" charset="0"/>
              </a:rPr>
              <a:t>leopardo</a:t>
            </a:r>
            <a:r>
              <a:rPr lang="es-CO" dirty="0" smtClean="0"/>
              <a:t>» </a:t>
            </a:r>
            <a:r>
              <a:rPr lang="es-CO" dirty="0" smtClean="0">
                <a:solidFill>
                  <a:srgbClr val="FF0000"/>
                </a:solidFill>
              </a:rPr>
              <a:t>Ap.13:2</a:t>
            </a:r>
            <a:r>
              <a:rPr lang="es-CO" dirty="0" smtClean="0"/>
              <a:t>.</a:t>
            </a:r>
          </a:p>
          <a:p>
            <a:pPr lvl="1"/>
            <a:endParaRPr lang="es-CO" dirty="0" smtClean="0"/>
          </a:p>
          <a:p>
            <a:pPr lvl="1"/>
            <a:r>
              <a:rPr lang="es-CO" dirty="0" smtClean="0">
                <a:solidFill>
                  <a:srgbClr val="FF0000"/>
                </a:solidFill>
              </a:rPr>
              <a:t>Esta </a:t>
            </a:r>
            <a:r>
              <a:rPr lang="es-CO" dirty="0">
                <a:solidFill>
                  <a:srgbClr val="FF0000"/>
                </a:solidFill>
              </a:rPr>
              <a:t>profecía se cumplirá cuando los Estados Unidos hagan obligatoria la observancia del domingo, que Roma declara ser el signo característico de su supremacía...</a:t>
            </a:r>
          </a:p>
          <a:p>
            <a:endParaRPr lang="es-CO" dirty="0" smtClean="0"/>
          </a:p>
          <a:p>
            <a:pPr lvl="1"/>
            <a:r>
              <a:rPr lang="es-CO" dirty="0" smtClean="0"/>
              <a:t>La </a:t>
            </a:r>
            <a:r>
              <a:rPr lang="es-CO" dirty="0"/>
              <a:t>corrupción política está destruyendo el amor a la justicia y el respeto a la verdad; y hasta en los Estados Unidos de la libre América, se verá a los representantes del pueblo y a los legisladores tratar de asegurarse el favor público doblegándose a las exigencias populares por una ley que imponga la observancia del </a:t>
            </a:r>
            <a:r>
              <a:rPr lang="es-CO" dirty="0" smtClean="0"/>
              <a:t>domingo. </a:t>
            </a:r>
            <a:r>
              <a:rPr lang="es-CO" dirty="0" smtClean="0">
                <a:solidFill>
                  <a:srgbClr val="FF0000"/>
                </a:solidFill>
              </a:rPr>
              <a:t>CS </a:t>
            </a:r>
            <a:r>
              <a:rPr lang="es-CO" dirty="0">
                <a:solidFill>
                  <a:srgbClr val="FF0000"/>
                </a:solidFill>
              </a:rPr>
              <a:t>635-636, 650 (1911). – Eventos de los Últimos Días pg. 131,132. </a:t>
            </a:r>
          </a:p>
          <a:p>
            <a:endParaRPr lang="es-CO" dirty="0"/>
          </a:p>
        </p:txBody>
      </p:sp>
    </p:spTree>
    <p:extLst>
      <p:ext uri="{BB962C8B-B14F-4D97-AF65-F5344CB8AC3E}">
        <p14:creationId xmlns:p14="http://schemas.microsoft.com/office/powerpoint/2010/main" val="389650993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3">
              <a:lumMod val="20000"/>
              <a:lumOff val="80000"/>
            </a:schemeClr>
          </a:solidFill>
          <a:effectLst>
            <a:glow rad="101600">
              <a:srgbClr val="C00000">
                <a:alpha val="60000"/>
              </a:srgbClr>
            </a:glow>
          </a:effectLst>
          <a:scene3d>
            <a:camera prst="orthographicFront"/>
            <a:lightRig rig="threePt" dir="t"/>
          </a:scene3d>
          <a:sp3d>
            <a:bevelT prst="slope"/>
          </a:sp3d>
        </p:spPr>
        <p:txBody>
          <a:bodyPr>
            <a:normAutofit fontScale="85000" lnSpcReduction="20000"/>
          </a:bodyPr>
          <a:lstStyle/>
          <a:p>
            <a:r>
              <a:rPr lang="es-CO" dirty="0"/>
              <a:t>“Estamos en vísperas del tiempo de angustia y nos esperan dificultades apenas sospechadas</a:t>
            </a:r>
            <a:r>
              <a:rPr lang="es-CO" dirty="0" smtClean="0"/>
              <a:t>. </a:t>
            </a:r>
            <a:r>
              <a:rPr lang="es-CO" dirty="0">
                <a:solidFill>
                  <a:srgbClr val="FF0000"/>
                </a:solidFill>
              </a:rPr>
              <a:t>3JT306,1909.” </a:t>
            </a:r>
            <a:r>
              <a:rPr lang="es-CO" dirty="0" smtClean="0">
                <a:solidFill>
                  <a:srgbClr val="FF0000"/>
                </a:solidFill>
              </a:rPr>
              <a:t>Eventos </a:t>
            </a:r>
            <a:r>
              <a:rPr lang="es-CO" dirty="0">
                <a:solidFill>
                  <a:srgbClr val="FF0000"/>
                </a:solidFill>
              </a:rPr>
              <a:t>de los Últimos ´Días pg. 12. </a:t>
            </a:r>
            <a:endParaRPr lang="es-CO" dirty="0" smtClean="0">
              <a:solidFill>
                <a:srgbClr val="FF0000"/>
              </a:solidFill>
            </a:endParaRPr>
          </a:p>
          <a:p>
            <a:endParaRPr lang="es-CO" dirty="0">
              <a:solidFill>
                <a:srgbClr val="FF0000"/>
              </a:solidFill>
            </a:endParaRPr>
          </a:p>
          <a:p>
            <a:pPr lvl="1"/>
            <a:r>
              <a:rPr lang="es-CO" dirty="0" smtClean="0"/>
              <a:t>“</a:t>
            </a:r>
            <a:r>
              <a:rPr lang="es-CO" dirty="0"/>
              <a:t>En una visión dada el 27 de junio de 1850, mi ángel acompañante dijo: "</a:t>
            </a:r>
            <a:r>
              <a:rPr lang="es-CO" b="1" dirty="0">
                <a:latin typeface="Agency FB" pitchFamily="34" charset="0"/>
              </a:rPr>
              <a:t>El tiempo está casi agotado</a:t>
            </a:r>
            <a:r>
              <a:rPr lang="es-CO" dirty="0" smtClean="0"/>
              <a:t>. –</a:t>
            </a:r>
            <a:r>
              <a:rPr lang="es-CO" u="sng" dirty="0" smtClean="0"/>
              <a:t>se refiere a los 6000 amos de pecado</a:t>
            </a:r>
            <a:r>
              <a:rPr lang="es-CO" dirty="0" smtClean="0"/>
              <a:t>- </a:t>
            </a:r>
            <a:r>
              <a:rPr lang="es-CO" dirty="0"/>
              <a:t>¿Reflejáis como debierais hacerlo la hermosa imagen de Jesús?" </a:t>
            </a:r>
            <a:endParaRPr lang="es-CO" dirty="0" smtClean="0"/>
          </a:p>
          <a:p>
            <a:pPr marL="514350" indent="-457200"/>
            <a:endParaRPr lang="es-CO" dirty="0"/>
          </a:p>
          <a:p>
            <a:pPr marL="514350" indent="-457200"/>
            <a:r>
              <a:rPr lang="es-CO" dirty="0" smtClean="0"/>
              <a:t>Luego </a:t>
            </a:r>
            <a:r>
              <a:rPr lang="es-CO" dirty="0"/>
              <a:t>se me señaló la tierra y vi que era necesario realizar preparativos entre aquellos que han abrazado últimamente el mensaje del tercer ángel.  Dijo el ángel: "¡</a:t>
            </a:r>
            <a:r>
              <a:rPr lang="es-CO" b="1" dirty="0">
                <a:latin typeface="Agency FB" pitchFamily="34" charset="0"/>
              </a:rPr>
              <a:t>Preparaos, preparaos, preparaos! Tendréis que morir mucho más al mundo de lo que habéis muerto hasta aquí</a:t>
            </a:r>
            <a:r>
              <a:rPr lang="es-CO" dirty="0"/>
              <a:t>." Vi que tenían una obra que hacer y poco tiempo en que hacerla.” </a:t>
            </a:r>
            <a:r>
              <a:rPr lang="es-CO" dirty="0" smtClean="0">
                <a:solidFill>
                  <a:srgbClr val="FF0000"/>
                </a:solidFill>
              </a:rPr>
              <a:t>Primeros </a:t>
            </a:r>
            <a:r>
              <a:rPr lang="es-CO" dirty="0">
                <a:solidFill>
                  <a:srgbClr val="FF0000"/>
                </a:solidFill>
              </a:rPr>
              <a:t>Escritos pg. 64. </a:t>
            </a:r>
          </a:p>
          <a:p>
            <a:endParaRPr lang="es-CO" dirty="0"/>
          </a:p>
          <a:p>
            <a:endParaRPr lang="es-CO" dirty="0"/>
          </a:p>
        </p:txBody>
      </p:sp>
    </p:spTree>
    <p:extLst>
      <p:ext uri="{BB962C8B-B14F-4D97-AF65-F5344CB8AC3E}">
        <p14:creationId xmlns:p14="http://schemas.microsoft.com/office/powerpoint/2010/main" val="499552401"/>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b="1" dirty="0"/>
              <a:t>¿DÓNDE SE ENCUENTRAN LOS 144,000 CUÁNDO SON SELLADOS</a:t>
            </a:r>
            <a:r>
              <a:rPr lang="es-CO" b="1" dirty="0" smtClean="0"/>
              <a:t>?</a:t>
            </a:r>
            <a:endParaRPr lang="es-CO" b="1" dirty="0"/>
          </a:p>
        </p:txBody>
      </p:sp>
      <p:sp>
        <p:nvSpPr>
          <p:cNvPr id="3" name="2 Marcador de contenido"/>
          <p:cNvSpPr>
            <a:spLocks noGrp="1"/>
          </p:cNvSpPr>
          <p:nvPr>
            <p:ph idx="1"/>
          </p:nvPr>
        </p:nvSpPr>
        <p:spPr>
          <a:xfrm>
            <a:off x="457200" y="1600201"/>
            <a:ext cx="8229600" cy="1108720"/>
          </a:xfrm>
        </p:spPr>
        <p:txBody>
          <a:bodyPr>
            <a:normAutofit/>
          </a:bodyPr>
          <a:lstStyle/>
          <a:p>
            <a:pPr marL="0" indent="0">
              <a:buNone/>
            </a:pPr>
            <a:r>
              <a:rPr lang="es-CO" dirty="0" smtClean="0"/>
              <a:t>“</a:t>
            </a:r>
            <a:r>
              <a:rPr lang="es-CO" b="1" dirty="0">
                <a:latin typeface="Agency FB" pitchFamily="34" charset="0"/>
              </a:rPr>
              <a:t>Y oí el número de los sellados: 144.000 sellados de todas las tribus de Israel</a:t>
            </a:r>
            <a:r>
              <a:rPr lang="es-CO" dirty="0"/>
              <a:t>”. </a:t>
            </a:r>
            <a:r>
              <a:rPr lang="es-CO" dirty="0">
                <a:solidFill>
                  <a:srgbClr val="FF0000"/>
                </a:solidFill>
              </a:rPr>
              <a:t>Versículo 4</a:t>
            </a:r>
            <a:r>
              <a:rPr lang="es-CO" dirty="0" smtClean="0">
                <a:solidFill>
                  <a:srgbClr val="FF0000"/>
                </a:solidFill>
              </a:rPr>
              <a:t>.</a:t>
            </a:r>
            <a:endParaRPr lang="es-CO" dirty="0">
              <a:solidFill>
                <a:srgbClr val="FF0000"/>
              </a:solidFill>
            </a:endParaRPr>
          </a:p>
        </p:txBody>
      </p:sp>
      <p:sp>
        <p:nvSpPr>
          <p:cNvPr id="4" name="3 Rectángulo"/>
          <p:cNvSpPr/>
          <p:nvPr/>
        </p:nvSpPr>
        <p:spPr>
          <a:xfrm>
            <a:off x="827584" y="3212976"/>
            <a:ext cx="4572000" cy="3416320"/>
          </a:xfrm>
          <a:prstGeom prst="rect">
            <a:avLst/>
          </a:prstGeom>
          <a:solidFill>
            <a:schemeClr val="accent4">
              <a:lumMod val="40000"/>
              <a:lumOff val="60000"/>
            </a:schemeClr>
          </a:solidFill>
          <a:scene3d>
            <a:camera prst="orthographicFront"/>
            <a:lightRig rig="threePt" dir="t"/>
          </a:scene3d>
          <a:sp3d>
            <a:bevelT w="165100" prst="coolSlant"/>
          </a:sp3d>
        </p:spPr>
        <p:txBody>
          <a:bodyPr>
            <a:spAutoFit/>
          </a:bodyPr>
          <a:lstStyle/>
          <a:p>
            <a:pPr algn="ctr"/>
            <a:r>
              <a:rPr lang="es-CO" sz="2400" dirty="0"/>
              <a:t>Explicación: son sellados de todas las tribus de los hijos de Israel - </a:t>
            </a:r>
            <a:r>
              <a:rPr lang="es-CO" sz="2400" u="sng" dirty="0"/>
              <a:t>el Israel moderno, o espiritual</a:t>
            </a:r>
            <a:r>
              <a:rPr lang="es-CO" sz="2400" dirty="0"/>
              <a:t>. Esto no se refiere o no se aplica al Israel antiguo que rechazaron al Cordero, Ver </a:t>
            </a:r>
            <a:r>
              <a:rPr lang="es-CO" sz="2400" dirty="0">
                <a:solidFill>
                  <a:srgbClr val="FF0000"/>
                </a:solidFill>
              </a:rPr>
              <a:t>Juan 1:11</a:t>
            </a:r>
            <a:r>
              <a:rPr lang="es-CO" sz="2400" dirty="0"/>
              <a:t>, sino al Israel de hoy. </a:t>
            </a:r>
            <a:r>
              <a:rPr lang="es-CO" sz="2400" u="sng" dirty="0"/>
              <a:t>También se trata del tiempo de la marca de la bestia </a:t>
            </a:r>
            <a:r>
              <a:rPr lang="es-CO" sz="2400" dirty="0"/>
              <a:t>- los postreros días - nuestro tiempo</a:t>
            </a:r>
            <a:r>
              <a:rPr lang="es-CO" sz="2400" dirty="0" smtClean="0"/>
              <a:t>.</a:t>
            </a:r>
            <a:endParaRPr lang="es-CO"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3212976"/>
            <a:ext cx="3270870"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32382465"/>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barn(inVertical)">
                                      <p:cBhvr>
                                        <p:cTn id="10"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a:bodyPr>
          <a:lstStyle/>
          <a:p>
            <a:r>
              <a:rPr lang="es-CO" sz="5400" b="1" dirty="0"/>
              <a:t>Israel </a:t>
            </a:r>
            <a:r>
              <a:rPr lang="es-CO" sz="5400" b="1" dirty="0" smtClean="0"/>
              <a:t>Moderno</a:t>
            </a:r>
            <a:endParaRPr lang="es-CO" sz="5400" b="1" dirty="0"/>
          </a:p>
        </p:txBody>
      </p:sp>
      <p:sp>
        <p:nvSpPr>
          <p:cNvPr id="3" name="2 Marcador de contenido"/>
          <p:cNvSpPr>
            <a:spLocks noGrp="1"/>
          </p:cNvSpPr>
          <p:nvPr>
            <p:ph idx="1"/>
          </p:nvPr>
        </p:nvSpPr>
        <p:spPr>
          <a:xfrm>
            <a:off x="457200" y="1600200"/>
            <a:ext cx="8229600" cy="4925144"/>
          </a:xfrm>
          <a:solidFill>
            <a:schemeClr val="accent3">
              <a:lumMod val="20000"/>
              <a:lumOff val="80000"/>
            </a:schemeClr>
          </a:solidFill>
          <a:effectLst>
            <a:glow rad="101600">
              <a:schemeClr val="accent2">
                <a:lumMod val="75000"/>
                <a:alpha val="60000"/>
              </a:schemeClr>
            </a:glow>
          </a:effectLst>
          <a:scene3d>
            <a:camera prst="orthographicFront"/>
            <a:lightRig rig="threePt" dir="t"/>
          </a:scene3d>
          <a:sp3d>
            <a:bevelT prst="convex"/>
          </a:sp3d>
        </p:spPr>
        <p:txBody>
          <a:bodyPr>
            <a:normAutofit fontScale="92500" lnSpcReduction="10000"/>
          </a:bodyPr>
          <a:lstStyle/>
          <a:p>
            <a:pPr marL="0" indent="0">
              <a:buNone/>
            </a:pPr>
            <a:r>
              <a:rPr lang="es-CO" dirty="0" smtClean="0"/>
              <a:t>Gálatas </a:t>
            </a:r>
            <a:r>
              <a:rPr lang="es-CO" dirty="0"/>
              <a:t>3:7 </a:t>
            </a:r>
            <a:r>
              <a:rPr lang="es-CO" dirty="0" smtClean="0"/>
              <a:t>dice: “</a:t>
            </a:r>
            <a:r>
              <a:rPr lang="es-CO" dirty="0" smtClean="0">
                <a:latin typeface="Agency FB" pitchFamily="34" charset="0"/>
              </a:rPr>
              <a:t>Por </a:t>
            </a:r>
            <a:r>
              <a:rPr lang="es-CO" dirty="0">
                <a:latin typeface="Agency FB" pitchFamily="34" charset="0"/>
              </a:rPr>
              <a:t>tanto, sabed que los que son de la fe, esos son hijos de </a:t>
            </a:r>
            <a:r>
              <a:rPr lang="es-CO" dirty="0" smtClean="0">
                <a:latin typeface="Agency FB" pitchFamily="34" charset="0"/>
              </a:rPr>
              <a:t>Abrahán</a:t>
            </a:r>
            <a:r>
              <a:rPr lang="es-CO" dirty="0" smtClean="0"/>
              <a:t>”. Por </a:t>
            </a:r>
            <a:r>
              <a:rPr lang="es-CO" dirty="0"/>
              <a:t>fe en Cristo venimos a ser hijos de </a:t>
            </a:r>
            <a:r>
              <a:rPr lang="es-CO" dirty="0" smtClean="0"/>
              <a:t>Abrahán </a:t>
            </a:r>
            <a:r>
              <a:rPr lang="es-CO" dirty="0"/>
              <a:t>el patriarca de donde vienen los hijos de Israel.</a:t>
            </a:r>
          </a:p>
          <a:p>
            <a:r>
              <a:rPr lang="es-CO" dirty="0"/>
              <a:t>La inspiración nos dice: “</a:t>
            </a:r>
            <a:r>
              <a:rPr lang="es-CO" dirty="0">
                <a:latin typeface="Agency FB" pitchFamily="34" charset="0"/>
              </a:rPr>
              <a:t>Para obtener y conservar la pureza, los Adventistas del Séptimo Día deben tener el Espíritu Santo en sus corazones y en sus familias.  El Señor me ha mostrado que </a:t>
            </a:r>
            <a:r>
              <a:rPr lang="es-CO" b="1" u="sng" dirty="0">
                <a:latin typeface="Agency FB" pitchFamily="34" charset="0"/>
              </a:rPr>
              <a:t>cuando</a:t>
            </a:r>
            <a:r>
              <a:rPr lang="es-CO" dirty="0">
                <a:latin typeface="Agency FB" pitchFamily="34" charset="0"/>
              </a:rPr>
              <a:t> el Israel de hoy se humille delante de Él y quite toda inmundicia del templo de su alma, Dios escuchará sus oraciones</a:t>
            </a:r>
            <a:r>
              <a:rPr lang="es-CO" dirty="0" smtClean="0"/>
              <a:t>”. </a:t>
            </a:r>
            <a:r>
              <a:rPr lang="es-CO" dirty="0" smtClean="0">
                <a:solidFill>
                  <a:srgbClr val="FF0000"/>
                </a:solidFill>
              </a:rPr>
              <a:t>Joyas </a:t>
            </a:r>
            <a:r>
              <a:rPr lang="es-CO" dirty="0">
                <a:solidFill>
                  <a:srgbClr val="FF0000"/>
                </a:solidFill>
              </a:rPr>
              <a:t>de los Testimonios tomo 3 pg.364.</a:t>
            </a:r>
          </a:p>
          <a:p>
            <a:endParaRPr lang="es-CO" dirty="0"/>
          </a:p>
        </p:txBody>
      </p:sp>
    </p:spTree>
    <p:extLst>
      <p:ext uri="{BB962C8B-B14F-4D97-AF65-F5344CB8AC3E}">
        <p14:creationId xmlns:p14="http://schemas.microsoft.com/office/powerpoint/2010/main" val="335635958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404664"/>
            <a:ext cx="8229600" cy="6048672"/>
          </a:xfrm>
          <a:solidFill>
            <a:schemeClr val="accent3">
              <a:lumMod val="20000"/>
              <a:lumOff val="80000"/>
            </a:schemeClr>
          </a:solidFill>
          <a:effectLst>
            <a:glow rad="101600">
              <a:srgbClr val="FF0000">
                <a:alpha val="60000"/>
              </a:srgbClr>
            </a:glow>
          </a:effectLst>
          <a:scene3d>
            <a:camera prst="orthographicFront"/>
            <a:lightRig rig="threePt" dir="t"/>
          </a:scene3d>
          <a:sp3d>
            <a:bevelT w="165100" prst="coolSlant"/>
          </a:sp3d>
        </p:spPr>
        <p:txBody>
          <a:bodyPr>
            <a:normAutofit fontScale="77500" lnSpcReduction="20000"/>
          </a:bodyPr>
          <a:lstStyle/>
          <a:p>
            <a:r>
              <a:rPr lang="es-CO" dirty="0"/>
              <a:t>“El Señor prometió al antiguo Israel que lo preservaría de todas las enfermedades con que había afligido a los egipcios, </a:t>
            </a:r>
            <a:r>
              <a:rPr lang="es-CO" b="1" u="sng" dirty="0"/>
              <a:t>si tan sólo quería permanecer en Él y hacer todo lo que le exigiera</a:t>
            </a:r>
            <a:r>
              <a:rPr lang="es-CO" dirty="0"/>
              <a:t>, pero su promesa tenía la obediencia por condición. Si los israelitas hubiesen seguido las instrucciones dadas y sacado provecho de sus ventajas, hubiesen llegado a ser una lección objetiva para el mundo, por su salud y su prosperidad. </a:t>
            </a:r>
            <a:endParaRPr lang="es-CO" dirty="0" smtClean="0"/>
          </a:p>
          <a:p>
            <a:pPr marL="0" indent="0">
              <a:buNone/>
            </a:pPr>
            <a:r>
              <a:rPr lang="es-CO" dirty="0" smtClean="0"/>
              <a:t>Los </a:t>
            </a:r>
            <a:r>
              <a:rPr lang="es-CO" dirty="0"/>
              <a:t>israelitas no realizaron el propósito Divino y perdieron así las bendiciones que les eran reservadas. </a:t>
            </a:r>
            <a:r>
              <a:rPr lang="es-CO" u="sng" dirty="0"/>
              <a:t>Sin embargo, en José y en Daniel, en Moisés y en Elías, como en otros muchos </a:t>
            </a:r>
            <a:r>
              <a:rPr lang="es-CO" u="sng" dirty="0" smtClean="0"/>
              <a:t>casos –individualmente- ,tenemos </a:t>
            </a:r>
            <a:r>
              <a:rPr lang="es-CO" u="sng" dirty="0"/>
              <a:t>nobles ejemplos de los resultados que pueden obte­nerse viviendo conforme a las verdaderas normas</a:t>
            </a:r>
            <a:r>
              <a:rPr lang="es-CO" dirty="0"/>
              <a:t>. </a:t>
            </a:r>
            <a:r>
              <a:rPr lang="es-CO" b="1" dirty="0"/>
              <a:t>La misma fidelidad producirá hoy día los mismos resultados</a:t>
            </a:r>
            <a:r>
              <a:rPr lang="es-CO" dirty="0"/>
              <a:t>. A nosotros se aplican estas palabras: "</a:t>
            </a:r>
            <a:r>
              <a:rPr lang="es-CO" dirty="0">
                <a:latin typeface="Agency FB" pitchFamily="34" charset="0"/>
              </a:rPr>
              <a:t>Mas vosotros sois linaje escogido, real sacerdocio, gente santa, pueblo adquirido, para que anun­ciéis las virtudes de aquel que os ha llamado de las tinieblas a su luz admirable</a:t>
            </a:r>
            <a:r>
              <a:rPr lang="es-CO" dirty="0"/>
              <a:t>” </a:t>
            </a:r>
            <a:r>
              <a:rPr lang="es-CO" dirty="0">
                <a:solidFill>
                  <a:srgbClr val="FF0000"/>
                </a:solidFill>
              </a:rPr>
              <a:t>(1 Ped. 2:9) </a:t>
            </a:r>
            <a:r>
              <a:rPr lang="es-CO" u="sng" dirty="0" smtClean="0">
                <a:solidFill>
                  <a:srgbClr val="FF0000"/>
                </a:solidFill>
              </a:rPr>
              <a:t>Joyas </a:t>
            </a:r>
            <a:r>
              <a:rPr lang="es-CO" u="sng" dirty="0">
                <a:solidFill>
                  <a:srgbClr val="FF0000"/>
                </a:solidFill>
              </a:rPr>
              <a:t>de los </a:t>
            </a:r>
            <a:r>
              <a:rPr lang="es-CO" u="sng" dirty="0" smtClean="0">
                <a:solidFill>
                  <a:srgbClr val="FF0000"/>
                </a:solidFill>
              </a:rPr>
              <a:t>Testimonios, </a:t>
            </a:r>
            <a:r>
              <a:rPr lang="es-CO" u="sng" dirty="0">
                <a:solidFill>
                  <a:srgbClr val="FF0000"/>
                </a:solidFill>
              </a:rPr>
              <a:t>tomo 3 p. 364:4.</a:t>
            </a:r>
          </a:p>
          <a:p>
            <a:endParaRPr lang="es-CO" dirty="0"/>
          </a:p>
        </p:txBody>
      </p:sp>
    </p:spTree>
    <p:extLst>
      <p:ext uri="{BB962C8B-B14F-4D97-AF65-F5344CB8AC3E}">
        <p14:creationId xmlns:p14="http://schemas.microsoft.com/office/powerpoint/2010/main" val="313581074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3">
              <a:lumMod val="20000"/>
              <a:lumOff val="80000"/>
            </a:schemeClr>
          </a:solidFill>
          <a:effectLst>
            <a:glow rad="101600">
              <a:srgbClr val="002060">
                <a:alpha val="60000"/>
              </a:srgbClr>
            </a:glow>
          </a:effectLst>
          <a:scene3d>
            <a:camera prst="orthographicFront"/>
            <a:lightRig rig="threePt" dir="t"/>
          </a:scene3d>
          <a:sp3d>
            <a:bevelT w="165100" prst="coolSlant"/>
          </a:sp3d>
        </p:spPr>
        <p:txBody>
          <a:bodyPr>
            <a:normAutofit fontScale="85000" lnSpcReduction="20000"/>
          </a:bodyPr>
          <a:lstStyle/>
          <a:p>
            <a:r>
              <a:rPr lang="es-CO" dirty="0" smtClean="0"/>
              <a:t>Dios </a:t>
            </a:r>
            <a:r>
              <a:rPr lang="es-CO" dirty="0"/>
              <a:t>no tuvo el propósito de que su pueblo, Israel, vagara cuarenta años por el desierto. Prometió guiarlos directamente a la tierra de Canaán, y establecerlos allí como un pueblo santo, lleno de salud y feliz. Pero aquellos a quienes primero se les predicó, no entraron  "</a:t>
            </a:r>
            <a:r>
              <a:rPr lang="es-CO" b="1" dirty="0">
                <a:latin typeface="Agency FB" pitchFamily="34" charset="0"/>
              </a:rPr>
              <a:t>a causa de incredulidad</a:t>
            </a:r>
            <a:r>
              <a:rPr lang="es-CO" dirty="0"/>
              <a:t>" </a:t>
            </a:r>
            <a:r>
              <a:rPr lang="es-CO" dirty="0" smtClean="0">
                <a:solidFill>
                  <a:srgbClr val="FF0000"/>
                </a:solidFill>
              </a:rPr>
              <a:t>(He. </a:t>
            </a:r>
            <a:r>
              <a:rPr lang="es-CO" dirty="0">
                <a:solidFill>
                  <a:srgbClr val="FF0000"/>
                </a:solidFill>
              </a:rPr>
              <a:t>3: 19). </a:t>
            </a:r>
            <a:r>
              <a:rPr lang="es-CO" dirty="0"/>
              <a:t>Sus corazones estuvieron llenos de murmuración, rebelión y odio, y Dios no pudo cumplir su pacto con ellos.</a:t>
            </a:r>
          </a:p>
          <a:p>
            <a:pPr lvl="1"/>
            <a:endParaRPr lang="es-CO" dirty="0" smtClean="0"/>
          </a:p>
          <a:p>
            <a:pPr lvl="1"/>
            <a:r>
              <a:rPr lang="es-CO" dirty="0" smtClean="0"/>
              <a:t>Durante </a:t>
            </a:r>
            <a:r>
              <a:rPr lang="es-CO" dirty="0"/>
              <a:t>cuarenta años, la incredulidad, la murmuración y la rebelión impidieron la entrada del antiguo Israel en la tierra de Canaán. Los mismos pecados han demorado la entrada del moderno Israel en la Canaán celestial. En ninguno de los dos casos faltaron las promesas de Dios. </a:t>
            </a:r>
            <a:r>
              <a:rPr lang="es-CO" dirty="0">
                <a:latin typeface="Agency FB" pitchFamily="34" charset="0"/>
              </a:rPr>
              <a:t>La incredulidad, la mundanalidad, la falta de consagración y las contiendas entre el profeso pueblo de Dios nos han mantenido en este mundo de pecado y tristeza tantos años</a:t>
            </a:r>
            <a:r>
              <a:rPr lang="es-CO" dirty="0"/>
              <a:t>. </a:t>
            </a:r>
            <a:r>
              <a:rPr lang="es-CO" dirty="0" smtClean="0">
                <a:solidFill>
                  <a:srgbClr val="FF0000"/>
                </a:solidFill>
              </a:rPr>
              <a:t>Mensaje </a:t>
            </a:r>
            <a:r>
              <a:rPr lang="es-CO" dirty="0">
                <a:solidFill>
                  <a:srgbClr val="FF0000"/>
                </a:solidFill>
              </a:rPr>
              <a:t>Selectos tomo 1 pg. 78. </a:t>
            </a:r>
          </a:p>
        </p:txBody>
      </p:sp>
    </p:spTree>
    <p:extLst>
      <p:ext uri="{BB962C8B-B14F-4D97-AF65-F5344CB8AC3E}">
        <p14:creationId xmlns:p14="http://schemas.microsoft.com/office/powerpoint/2010/main" val="150102806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124744"/>
            <a:ext cx="8229600" cy="4752528"/>
          </a:xfrm>
          <a:solidFill>
            <a:schemeClr val="accent4">
              <a:lumMod val="75000"/>
            </a:schemeClr>
          </a:solidFill>
          <a:effectLst>
            <a:glow rad="101600">
              <a:srgbClr val="FF0000">
                <a:alpha val="60000"/>
              </a:srgbClr>
            </a:glow>
          </a:effectLst>
          <a:scene3d>
            <a:camera prst="orthographicFront"/>
            <a:lightRig rig="threePt" dir="t"/>
          </a:scene3d>
          <a:sp3d>
            <a:bevelT w="165100" prst="coolSlant"/>
          </a:sp3d>
        </p:spPr>
        <p:txBody>
          <a:bodyPr/>
          <a:lstStyle/>
          <a:p>
            <a:pPr marL="0" indent="0" algn="ctr">
              <a:buNone/>
            </a:pPr>
            <a:endParaRPr lang="es-CO" dirty="0" smtClean="0"/>
          </a:p>
          <a:p>
            <a:pPr marL="0" indent="0" algn="ctr">
              <a:buNone/>
            </a:pPr>
            <a:r>
              <a:rPr lang="es-CO" dirty="0" smtClean="0">
                <a:solidFill>
                  <a:srgbClr val="FFFF00"/>
                </a:solidFill>
              </a:rPr>
              <a:t>Este </a:t>
            </a:r>
            <a:r>
              <a:rPr lang="es-CO" dirty="0">
                <a:solidFill>
                  <a:srgbClr val="FFFF00"/>
                </a:solidFill>
              </a:rPr>
              <a:t>es el Israel moderno como el antiguo Israel que guarda y cumple </a:t>
            </a:r>
            <a:r>
              <a:rPr lang="es-CO" u="sng" dirty="0">
                <a:solidFill>
                  <a:srgbClr val="FFFF00"/>
                </a:solidFill>
              </a:rPr>
              <a:t>Apocalipsis cap. </a:t>
            </a:r>
            <a:r>
              <a:rPr lang="es-CO" u="sng" dirty="0" smtClean="0">
                <a:solidFill>
                  <a:srgbClr val="FFFF00"/>
                </a:solidFill>
              </a:rPr>
              <a:t>14:12. </a:t>
            </a:r>
            <a:r>
              <a:rPr lang="es-CO" dirty="0" smtClean="0">
                <a:solidFill>
                  <a:srgbClr val="FFFF00"/>
                </a:solidFill>
              </a:rPr>
              <a:t>“¡</a:t>
            </a:r>
            <a:r>
              <a:rPr lang="es-CO" dirty="0">
                <a:solidFill>
                  <a:srgbClr val="FFFF00"/>
                </a:solidFill>
                <a:latin typeface="Agency FB" pitchFamily="34" charset="0"/>
              </a:rPr>
              <a:t>Aquí está la paciencia de los santos, los que guardan los Mandamientos de Dios y la fe de Jesús</a:t>
            </a:r>
            <a:r>
              <a:rPr lang="es-CO" dirty="0">
                <a:solidFill>
                  <a:srgbClr val="FFFF00"/>
                </a:solidFill>
              </a:rPr>
              <a:t>!", estos son el verdadero y moderno Israel, la iglesia Adventista, la única que desde 1844 proclama los mandamientos y los exalta mundialmente.</a:t>
            </a:r>
          </a:p>
        </p:txBody>
      </p:sp>
    </p:spTree>
    <p:extLst>
      <p:ext uri="{BB962C8B-B14F-4D97-AF65-F5344CB8AC3E}">
        <p14:creationId xmlns:p14="http://schemas.microsoft.com/office/powerpoint/2010/main" val="2166553953"/>
      </p:ext>
    </p:extLst>
  </p:cSld>
  <p:clrMapOvr>
    <a:masterClrMapping/>
  </p:clrMapOvr>
  <p:transition spd="slow">
    <p:cove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3">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normAutofit fontScale="85000" lnSpcReduction="20000"/>
          </a:bodyPr>
          <a:lstStyle/>
          <a:p>
            <a:pPr marL="0" indent="0">
              <a:buNone/>
            </a:pPr>
            <a:r>
              <a:rPr lang="es-CO" sz="3800" b="1" u="sng" dirty="0"/>
              <a:t>Puntos </a:t>
            </a:r>
            <a:r>
              <a:rPr lang="es-CO" sz="3800" b="1" u="sng" dirty="0" smtClean="0"/>
              <a:t>importantes para resaltar:</a:t>
            </a:r>
            <a:endParaRPr lang="es-CO" sz="3800" b="1" u="sng" dirty="0"/>
          </a:p>
          <a:p>
            <a:endParaRPr lang="es-CO" dirty="0"/>
          </a:p>
          <a:p>
            <a:pPr lvl="1"/>
            <a:r>
              <a:rPr lang="es-CO" dirty="0"/>
              <a:t>Por eso, los </a:t>
            </a:r>
            <a:r>
              <a:rPr lang="es-CO" dirty="0" smtClean="0"/>
              <a:t>144.000 </a:t>
            </a:r>
            <a:r>
              <a:rPr lang="es-CO" dirty="0"/>
              <a:t>deben encontrarse en el Israel de hoy-el Israel moderno.</a:t>
            </a:r>
          </a:p>
          <a:p>
            <a:pPr lvl="1"/>
            <a:r>
              <a:rPr lang="es-CO" dirty="0"/>
              <a:t>Ellos como vemos son </a:t>
            </a:r>
            <a:r>
              <a:rPr lang="es-CO" dirty="0" smtClean="0"/>
              <a:t>el REMANENTE y sellados </a:t>
            </a:r>
            <a:r>
              <a:rPr lang="es-CO" dirty="0"/>
              <a:t>en el Israel de hoy, la iglesia Adventista del Séptimo Día, dentro </a:t>
            </a:r>
            <a:r>
              <a:rPr lang="es-CO" dirty="0" smtClean="0"/>
              <a:t>de la iglesia, NO fuera, ver </a:t>
            </a:r>
            <a:r>
              <a:rPr lang="es-CO" b="1" u="sng" dirty="0" smtClean="0">
                <a:solidFill>
                  <a:srgbClr val="FF0000"/>
                </a:solidFill>
              </a:rPr>
              <a:t>Juan 10:16</a:t>
            </a:r>
            <a:r>
              <a:rPr lang="es-CO" dirty="0" smtClean="0"/>
              <a:t>. </a:t>
            </a:r>
            <a:r>
              <a:rPr lang="es-CO" dirty="0"/>
              <a:t>E</a:t>
            </a:r>
            <a:r>
              <a:rPr lang="es-CO" dirty="0" smtClean="0"/>
              <a:t>s </a:t>
            </a:r>
            <a:r>
              <a:rPr lang="es-CO" dirty="0"/>
              <a:t>por ello importante permanecer </a:t>
            </a:r>
            <a:r>
              <a:rPr lang="es-CO" b="1" u="sng" dirty="0"/>
              <a:t>dentro</a:t>
            </a:r>
            <a:r>
              <a:rPr lang="es-CO" dirty="0"/>
              <a:t> hasta que el Señor cumpla su voluntad, selle a sus </a:t>
            </a:r>
            <a:r>
              <a:rPr lang="es-CO" dirty="0" smtClean="0"/>
              <a:t>siervos, el REMANENTE. Ver </a:t>
            </a:r>
            <a:r>
              <a:rPr lang="es-CO" dirty="0" smtClean="0">
                <a:solidFill>
                  <a:srgbClr val="FF0000"/>
                </a:solidFill>
              </a:rPr>
              <a:t>Mat.13:24-30</a:t>
            </a:r>
            <a:r>
              <a:rPr lang="es-CO" dirty="0" smtClean="0"/>
              <a:t>.</a:t>
            </a:r>
            <a:endParaRPr lang="es-CO" dirty="0"/>
          </a:p>
          <a:p>
            <a:r>
              <a:rPr lang="es-CO" dirty="0"/>
              <a:t>La marca de la bestia tiene lugar antes que termine la probación o la gracia por eso ellos son sellados </a:t>
            </a:r>
            <a:r>
              <a:rPr lang="es-CO" u="sng" dirty="0"/>
              <a:t>antes</a:t>
            </a:r>
            <a:r>
              <a:rPr lang="es-CO" dirty="0"/>
              <a:t> de la ley dominical, los cuatro vientos.</a:t>
            </a:r>
          </a:p>
          <a:p>
            <a:r>
              <a:rPr lang="es-CO" dirty="0"/>
              <a:t>Con mucha razón la inspiración nos dijo que la última obra dentro la iglesia es el sellamiento de los 144,000</a:t>
            </a:r>
            <a:r>
              <a:rPr lang="es-CO" dirty="0" smtClean="0"/>
              <a:t>. El REMANENTE</a:t>
            </a:r>
            <a:r>
              <a:rPr lang="es-CO" dirty="0"/>
              <a:t>.</a:t>
            </a:r>
            <a:endParaRPr lang="es-CO" dirty="0" smtClean="0"/>
          </a:p>
        </p:txBody>
      </p:sp>
    </p:spTree>
    <p:extLst>
      <p:ext uri="{BB962C8B-B14F-4D97-AF65-F5344CB8AC3E}">
        <p14:creationId xmlns:p14="http://schemas.microsoft.com/office/powerpoint/2010/main" val="377137660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4">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noAutofit/>
          </a:bodyPr>
          <a:lstStyle/>
          <a:p>
            <a:r>
              <a:rPr lang="es-CO" sz="2400" dirty="0" smtClean="0"/>
              <a:t>“</a:t>
            </a:r>
            <a:r>
              <a:rPr lang="es-CO" sz="2400" dirty="0">
                <a:latin typeface="Agency FB" pitchFamily="34" charset="0"/>
              </a:rPr>
              <a:t>El verdadero pueblo de Dios, que toma a pecho el espíritu de la obra del Señor y la salvación de las almas, verá siempre al pecado en su verdadero carácter pecaminoso.  Estará siempre de parte de los que denuncian claramente los pecados que tan fácilmente asedian a los hijos de Dios.  Especialmente en la obra final que se hace en favor de la iglesia, en el tiempo del sellamiento de los ciento cuarenta y cuatro mil que han de subsistir sin defecto delante del trono de Dios, sentirán muy profundamente los yerros de los que profesan ser hijos de Dio</a:t>
            </a:r>
            <a:r>
              <a:rPr lang="es-CO" sz="2400" dirty="0"/>
              <a:t>”. </a:t>
            </a:r>
            <a:r>
              <a:rPr lang="es-CO" sz="2400" dirty="0" smtClean="0">
                <a:solidFill>
                  <a:srgbClr val="FF0000"/>
                </a:solidFill>
              </a:rPr>
              <a:t>Joyas </a:t>
            </a:r>
            <a:r>
              <a:rPr lang="es-CO" sz="2400" dirty="0">
                <a:solidFill>
                  <a:srgbClr val="FF0000"/>
                </a:solidFill>
              </a:rPr>
              <a:t>de los Testimonios tomo 1 pg. 335.</a:t>
            </a:r>
          </a:p>
          <a:p>
            <a:r>
              <a:rPr lang="es-CO" sz="2400" dirty="0"/>
              <a:t>La obra final a favor de la iglesia Adventista es el sellamiento de los 144,000 quienes hoy buscan honrar a Dios dándole al pecado su verdadero nombre y buscando la salvación de las almas</a:t>
            </a:r>
            <a:r>
              <a:rPr lang="es-CO" sz="2400" dirty="0" smtClean="0"/>
              <a:t>.</a:t>
            </a:r>
          </a:p>
          <a:p>
            <a:pPr marL="857250" lvl="2" indent="0">
              <a:buNone/>
            </a:pPr>
            <a:r>
              <a:rPr lang="es-CO" dirty="0" smtClean="0"/>
              <a:t>Nota</a:t>
            </a:r>
            <a:r>
              <a:rPr lang="es-CO" dirty="0"/>
              <a:t>: </a:t>
            </a:r>
            <a:r>
              <a:rPr lang="es-CO" b="1" dirty="0">
                <a:solidFill>
                  <a:srgbClr val="FF0000"/>
                </a:solidFill>
              </a:rPr>
              <a:t>En esta obra cumple un papel importantísimo </a:t>
            </a:r>
            <a:r>
              <a:rPr lang="es-CO" b="1" dirty="0" smtClean="0">
                <a:solidFill>
                  <a:srgbClr val="FF0000"/>
                </a:solidFill>
              </a:rPr>
              <a:t>la proclamación de </a:t>
            </a:r>
            <a:r>
              <a:rPr lang="es-CO" b="1" dirty="0">
                <a:solidFill>
                  <a:srgbClr val="FF0000"/>
                </a:solidFill>
              </a:rPr>
              <a:t>los 6000 años de pecado, dado que </a:t>
            </a:r>
            <a:r>
              <a:rPr lang="es-CO" b="1" dirty="0" smtClean="0">
                <a:solidFill>
                  <a:srgbClr val="FF0000"/>
                </a:solidFill>
              </a:rPr>
              <a:t>los que aceptan este mensaje, se preparan para la 2 VC como </a:t>
            </a:r>
            <a:r>
              <a:rPr lang="es-CO" b="1" dirty="0">
                <a:solidFill>
                  <a:srgbClr val="FF0000"/>
                </a:solidFill>
              </a:rPr>
              <a:t>sucedió en 1844. </a:t>
            </a:r>
          </a:p>
        </p:txBody>
      </p:sp>
    </p:spTree>
    <p:extLst>
      <p:ext uri="{BB962C8B-B14F-4D97-AF65-F5344CB8AC3E}">
        <p14:creationId xmlns:p14="http://schemas.microsoft.com/office/powerpoint/2010/main" val="63352348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60000"/>
              <a:lumOff val="40000"/>
            </a:schemeClr>
          </a:solidFill>
          <a:scene3d>
            <a:camera prst="orthographicFront"/>
            <a:lightRig rig="threePt" dir="t"/>
          </a:scene3d>
          <a:sp3d>
            <a:bevelT w="165100" prst="coolSlant"/>
          </a:sp3d>
        </p:spPr>
        <p:txBody>
          <a:bodyPr>
            <a:normAutofit/>
          </a:bodyPr>
          <a:lstStyle/>
          <a:p>
            <a:r>
              <a:rPr lang="es-CO" b="1" i="1" dirty="0"/>
              <a:t>NÚMERO DE </a:t>
            </a:r>
            <a:r>
              <a:rPr lang="es-CO" b="1" i="1" dirty="0" smtClean="0"/>
              <a:t>144.000 </a:t>
            </a:r>
            <a:r>
              <a:rPr lang="es-CO" b="1" i="1" dirty="0"/>
              <a:t>ES LITERAL </a:t>
            </a:r>
          </a:p>
        </p:txBody>
      </p:sp>
      <p:sp>
        <p:nvSpPr>
          <p:cNvPr id="3" name="2 Marcador de contenido"/>
          <p:cNvSpPr>
            <a:spLocks noGrp="1"/>
          </p:cNvSpPr>
          <p:nvPr>
            <p:ph idx="1"/>
          </p:nvPr>
        </p:nvSpPr>
        <p:spPr>
          <a:xfrm>
            <a:off x="457200" y="1600200"/>
            <a:ext cx="8229600" cy="4997152"/>
          </a:xfrm>
          <a:solidFill>
            <a:schemeClr val="accent3">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normAutofit fontScale="62500" lnSpcReduction="20000"/>
          </a:bodyPr>
          <a:lstStyle/>
          <a:p>
            <a:pPr marL="0" indent="0">
              <a:buNone/>
            </a:pPr>
            <a:r>
              <a:rPr lang="es-CO" sz="3400" b="1" u="sng" dirty="0" smtClean="0"/>
              <a:t>¿ÉSTE </a:t>
            </a:r>
            <a:r>
              <a:rPr lang="es-CO" sz="3400" b="1" u="sng" dirty="0"/>
              <a:t>NÚMERO (144,000) ES LITERAL (EXACTO) O SIMBÓLICO</a:t>
            </a:r>
            <a:r>
              <a:rPr lang="es-CO" sz="3400" b="1" u="sng" dirty="0" smtClean="0"/>
              <a:t>?</a:t>
            </a:r>
          </a:p>
          <a:p>
            <a:pPr marL="0" indent="0">
              <a:buNone/>
            </a:pPr>
            <a:r>
              <a:rPr lang="es-CO" dirty="0" smtClean="0"/>
              <a:t> </a:t>
            </a:r>
          </a:p>
          <a:p>
            <a:pPr marL="0" indent="0">
              <a:buNone/>
            </a:pPr>
            <a:r>
              <a:rPr lang="es-CO" sz="4400" dirty="0" smtClean="0"/>
              <a:t>Contestemos </a:t>
            </a:r>
            <a:r>
              <a:rPr lang="es-CO" sz="4400" dirty="0"/>
              <a:t>esta pregunta tan controversial.</a:t>
            </a:r>
          </a:p>
          <a:p>
            <a:endParaRPr lang="es-CO" sz="3400" dirty="0" smtClean="0"/>
          </a:p>
          <a:p>
            <a:r>
              <a:rPr lang="es-CO" sz="4000" dirty="0" smtClean="0"/>
              <a:t>El </a:t>
            </a:r>
            <a:r>
              <a:rPr lang="es-CO" sz="4000" dirty="0"/>
              <a:t>ángel de Apocalipsis 7:2 dijo:</a:t>
            </a:r>
          </a:p>
          <a:p>
            <a:r>
              <a:rPr lang="es-CO" sz="3400" dirty="0"/>
              <a:t>"</a:t>
            </a:r>
            <a:r>
              <a:rPr lang="es-CO" sz="3800" dirty="0">
                <a:latin typeface="Agency FB" pitchFamily="34" charset="0"/>
              </a:rPr>
              <a:t>No dañéis la tierra, ni el mar, ni los árboles, hasta que sellemos en sus frentes a los siervos de nuestro Dios". </a:t>
            </a:r>
            <a:r>
              <a:rPr lang="es-CO" sz="3800" dirty="0"/>
              <a:t>Vemos que es el plan de nuestro Dios sellar antes de que se suelten los vientos es sellar a sus “siervos” este ejército de obreros, mensajeros que el utilizará para terminar su obra, precisamente por tener algo que realizar a favor del Señor se les llama “siervos”, la pregunta es ¿cuántos son estos siervos? El apóstol Juan contesta en el </a:t>
            </a:r>
            <a:r>
              <a:rPr lang="es-CO" sz="3800" dirty="0">
                <a:solidFill>
                  <a:srgbClr val="C00000"/>
                </a:solidFill>
                <a:latin typeface="Agency FB" pitchFamily="34" charset="0"/>
              </a:rPr>
              <a:t>versículo 4</a:t>
            </a:r>
            <a:r>
              <a:rPr lang="es-CO" sz="3800" dirty="0">
                <a:latin typeface="Agency FB" pitchFamily="34" charset="0"/>
              </a:rPr>
              <a:t>, “Y oí el número de los sellados: 144.000 sellados de todas las tribus de Israel</a:t>
            </a:r>
            <a:r>
              <a:rPr lang="es-CO" sz="3400" dirty="0"/>
              <a:t>”. </a:t>
            </a:r>
          </a:p>
        </p:txBody>
      </p:sp>
    </p:spTree>
    <p:extLst>
      <p:ext uri="{BB962C8B-B14F-4D97-AF65-F5344CB8AC3E}">
        <p14:creationId xmlns:p14="http://schemas.microsoft.com/office/powerpoint/2010/main" val="36281198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048672"/>
          </a:xfrm>
          <a:solidFill>
            <a:schemeClr val="accent3">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normAutofit/>
          </a:bodyPr>
          <a:lstStyle/>
          <a:p>
            <a:r>
              <a:rPr lang="es-CO" dirty="0"/>
              <a:t>Notemos queridos hermanos que el revelador no se imaginó, o que tal vez </a:t>
            </a:r>
            <a:r>
              <a:rPr lang="es-CO" u="sng" dirty="0"/>
              <a:t>habrán </a:t>
            </a:r>
            <a:r>
              <a:rPr lang="es-CO" dirty="0" smtClean="0"/>
              <a:t>144.000</a:t>
            </a:r>
            <a:r>
              <a:rPr lang="es-CO" dirty="0"/>
              <a:t>, sino que oyó claramente que no solamente eran </a:t>
            </a:r>
            <a:r>
              <a:rPr lang="es-CO" u="sng" dirty="0" smtClean="0"/>
              <a:t>144.000</a:t>
            </a:r>
            <a:r>
              <a:rPr lang="es-CO" dirty="0" smtClean="0"/>
              <a:t> </a:t>
            </a:r>
            <a:r>
              <a:rPr lang="es-CO" dirty="0"/>
              <a:t>sino que es un “</a:t>
            </a:r>
            <a:r>
              <a:rPr lang="es-CO" u="sng" dirty="0"/>
              <a:t>número</a:t>
            </a:r>
            <a:r>
              <a:rPr lang="es-CO" dirty="0"/>
              <a:t>” y se sobre entiende que si Juan vio que es un número eso es precisamente lo que  quiso decir, “</a:t>
            </a:r>
            <a:r>
              <a:rPr lang="es-CO" u="sng" dirty="0"/>
              <a:t>un número de </a:t>
            </a:r>
            <a:r>
              <a:rPr lang="es-CO" u="sng" dirty="0" smtClean="0"/>
              <a:t>144.000</a:t>
            </a:r>
            <a:r>
              <a:rPr lang="es-CO" dirty="0"/>
              <a:t>”.</a:t>
            </a:r>
          </a:p>
          <a:p>
            <a:pPr lvl="1"/>
            <a:endParaRPr lang="es-CO" dirty="0" smtClean="0"/>
          </a:p>
          <a:p>
            <a:pPr lvl="1"/>
            <a:r>
              <a:rPr lang="es-CO" dirty="0" smtClean="0">
                <a:solidFill>
                  <a:srgbClr val="FF0000"/>
                </a:solidFill>
              </a:rPr>
              <a:t>Es </a:t>
            </a:r>
            <a:r>
              <a:rPr lang="es-CO" dirty="0">
                <a:solidFill>
                  <a:srgbClr val="FF0000"/>
                </a:solidFill>
              </a:rPr>
              <a:t>sumamente importante que comprendamos que la palabra “número” es lo que nos ayudará ver si son </a:t>
            </a:r>
            <a:r>
              <a:rPr lang="es-CO" u="sng" dirty="0">
                <a:solidFill>
                  <a:srgbClr val="FF0000"/>
                </a:solidFill>
              </a:rPr>
              <a:t>literalmente</a:t>
            </a:r>
            <a:r>
              <a:rPr lang="es-CO" dirty="0">
                <a:solidFill>
                  <a:srgbClr val="FF0000"/>
                </a:solidFill>
              </a:rPr>
              <a:t> </a:t>
            </a:r>
            <a:r>
              <a:rPr lang="es-CO" dirty="0" smtClean="0">
                <a:solidFill>
                  <a:srgbClr val="FF0000"/>
                </a:solidFill>
              </a:rPr>
              <a:t>144.000</a:t>
            </a:r>
            <a:r>
              <a:rPr lang="es-CO" dirty="0">
                <a:solidFill>
                  <a:srgbClr val="FF0000"/>
                </a:solidFill>
              </a:rPr>
              <a:t>, Un número y no </a:t>
            </a:r>
            <a:r>
              <a:rPr lang="es-CO" dirty="0" smtClean="0">
                <a:solidFill>
                  <a:srgbClr val="FF0000"/>
                </a:solidFill>
              </a:rPr>
              <a:t>simbólicos.</a:t>
            </a:r>
          </a:p>
        </p:txBody>
      </p:sp>
    </p:spTree>
    <p:extLst>
      <p:ext uri="{BB962C8B-B14F-4D97-AF65-F5344CB8AC3E}">
        <p14:creationId xmlns:p14="http://schemas.microsoft.com/office/powerpoint/2010/main" val="106232687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048672"/>
          </a:xfrm>
          <a:solidFill>
            <a:schemeClr val="accent3">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normAutofit fontScale="85000" lnSpcReduction="10000"/>
          </a:bodyPr>
          <a:lstStyle/>
          <a:p>
            <a:r>
              <a:rPr lang="es-CO" sz="3400" b="1" dirty="0"/>
              <a:t>Vayamos al siguiente ejemplo</a:t>
            </a:r>
            <a:r>
              <a:rPr lang="es-CO" dirty="0"/>
              <a:t>: Cuando Cristo estuvo en esta tierra el </a:t>
            </a:r>
            <a:r>
              <a:rPr lang="es-CO" dirty="0" smtClean="0"/>
              <a:t>nombró un </a:t>
            </a:r>
            <a:r>
              <a:rPr lang="es-CO" dirty="0"/>
              <a:t>grupo de siervos para realizar su obra y en su inicio dice la </a:t>
            </a:r>
            <a:r>
              <a:rPr lang="es-CO" dirty="0" smtClean="0"/>
              <a:t>Palabra que eran </a:t>
            </a:r>
            <a:r>
              <a:rPr lang="es-CO" dirty="0"/>
              <a:t>doce, </a:t>
            </a:r>
            <a:r>
              <a:rPr lang="es-CO" dirty="0" smtClean="0"/>
              <a:t>(12), luego </a:t>
            </a:r>
            <a:r>
              <a:rPr lang="es-CO" dirty="0"/>
              <a:t>setenta, </a:t>
            </a:r>
            <a:r>
              <a:rPr lang="es-CO" dirty="0" smtClean="0"/>
              <a:t>(70), y </a:t>
            </a:r>
            <a:r>
              <a:rPr lang="es-CO" dirty="0"/>
              <a:t>finalmente </a:t>
            </a:r>
            <a:r>
              <a:rPr lang="es-CO" dirty="0" smtClean="0"/>
              <a:t>aparecen ciento </a:t>
            </a:r>
            <a:r>
              <a:rPr lang="es-CO" dirty="0"/>
              <a:t>veinte, (120). </a:t>
            </a:r>
            <a:r>
              <a:rPr lang="es-CO" dirty="0" smtClean="0"/>
              <a:t>La pregunta es: Será </a:t>
            </a:r>
            <a:r>
              <a:rPr lang="es-CO" dirty="0"/>
              <a:t>posible que estos siervos eran literalmente 12 y </a:t>
            </a:r>
            <a:r>
              <a:rPr lang="es-CO" dirty="0" smtClean="0"/>
              <a:t>luego 70 y finalmente  </a:t>
            </a:r>
            <a:r>
              <a:rPr lang="es-CO" dirty="0"/>
              <a:t>120, o </a:t>
            </a:r>
            <a:r>
              <a:rPr lang="es-CO" dirty="0" smtClean="0"/>
              <a:t>simbólicos. </a:t>
            </a:r>
          </a:p>
          <a:p>
            <a:endParaRPr lang="es-CO" dirty="0"/>
          </a:p>
          <a:p>
            <a:r>
              <a:rPr lang="es-CO" sz="3300" b="1" u="sng" dirty="0" smtClean="0"/>
              <a:t>Leamos la </a:t>
            </a:r>
            <a:r>
              <a:rPr lang="es-CO" sz="3300" b="1" u="sng" dirty="0"/>
              <a:t>importancia de la palabra “Número</a:t>
            </a:r>
            <a:r>
              <a:rPr lang="es-CO" sz="2800" dirty="0"/>
              <a:t>” </a:t>
            </a:r>
          </a:p>
          <a:p>
            <a:endParaRPr lang="es-CO" dirty="0"/>
          </a:p>
          <a:p>
            <a:pPr lvl="1"/>
            <a:r>
              <a:rPr lang="es-CO" dirty="0"/>
              <a:t>“</a:t>
            </a:r>
            <a:r>
              <a:rPr lang="es-CO" dirty="0">
                <a:latin typeface="Agency FB" pitchFamily="34" charset="0"/>
              </a:rPr>
              <a:t>Entonces Satanás entró en Judas, llamado Iscariote, que era uno del </a:t>
            </a:r>
            <a:r>
              <a:rPr lang="es-CO" u="sng" dirty="0">
                <a:latin typeface="Agency FB" pitchFamily="34" charset="0"/>
              </a:rPr>
              <a:t>número de los doce</a:t>
            </a:r>
            <a:r>
              <a:rPr lang="es-CO" dirty="0"/>
              <a:t>”. </a:t>
            </a:r>
            <a:r>
              <a:rPr lang="es-CO" b="1" dirty="0">
                <a:solidFill>
                  <a:srgbClr val="FF0000"/>
                </a:solidFill>
              </a:rPr>
              <a:t>Lucas 22:3</a:t>
            </a:r>
            <a:r>
              <a:rPr lang="es-CO" dirty="0"/>
              <a:t>.</a:t>
            </a:r>
          </a:p>
          <a:p>
            <a:pPr lvl="1"/>
            <a:r>
              <a:rPr lang="es-CO" dirty="0"/>
              <a:t>“</a:t>
            </a:r>
            <a:r>
              <a:rPr lang="es-CO" dirty="0">
                <a:latin typeface="Agency FB" pitchFamily="34" charset="0"/>
              </a:rPr>
              <a:t>En aquellos días, Pedro levantándose en medio de los hermanos y dijo y era la compañía junta como de </a:t>
            </a:r>
            <a:r>
              <a:rPr lang="es-CO" u="sng" dirty="0">
                <a:latin typeface="Agency FB" pitchFamily="34" charset="0"/>
              </a:rPr>
              <a:t>120, en número</a:t>
            </a:r>
            <a:r>
              <a:rPr lang="es-CO" dirty="0"/>
              <a:t>”. </a:t>
            </a:r>
            <a:r>
              <a:rPr lang="es-CO" dirty="0">
                <a:solidFill>
                  <a:srgbClr val="FF0000"/>
                </a:solidFill>
              </a:rPr>
              <a:t>Hechos 1:15</a:t>
            </a:r>
            <a:r>
              <a:rPr lang="es-CO" dirty="0" smtClean="0">
                <a:solidFill>
                  <a:srgbClr val="FF0000"/>
                </a:solidFill>
              </a:rPr>
              <a:t>. </a:t>
            </a:r>
            <a:endParaRPr lang="es-CO" dirty="0">
              <a:solidFill>
                <a:srgbClr val="FF0000"/>
              </a:solidFill>
            </a:endParaRPr>
          </a:p>
        </p:txBody>
      </p:sp>
    </p:spTree>
    <p:extLst>
      <p:ext uri="{BB962C8B-B14F-4D97-AF65-F5344CB8AC3E}">
        <p14:creationId xmlns:p14="http://schemas.microsoft.com/office/powerpoint/2010/main" val="381907167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1"/>
          <a:tileRect/>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3">
              <a:lumMod val="20000"/>
              <a:lumOff val="80000"/>
            </a:schemeClr>
          </a:solidFill>
          <a:effectLst>
            <a:glow rad="101600">
              <a:schemeClr val="tx1">
                <a:alpha val="60000"/>
              </a:schemeClr>
            </a:glow>
          </a:effectLst>
          <a:scene3d>
            <a:camera prst="orthographicFront"/>
            <a:lightRig rig="threePt" dir="t"/>
          </a:scene3d>
          <a:sp3d>
            <a:bevelT w="139700" h="139700" prst="divot"/>
          </a:sp3d>
        </p:spPr>
        <p:txBody>
          <a:bodyPr>
            <a:normAutofit fontScale="92500" lnSpcReduction="20000"/>
          </a:bodyPr>
          <a:lstStyle/>
          <a:p>
            <a:r>
              <a:rPr lang="es-CO" dirty="0"/>
              <a:t>“</a:t>
            </a:r>
            <a:r>
              <a:rPr lang="es-CO" dirty="0">
                <a:latin typeface="Agency FB" pitchFamily="34" charset="0"/>
              </a:rPr>
              <a:t>Y fue el número  de los que lamieron las aguas llegándola con la mano a la boca, </a:t>
            </a:r>
            <a:r>
              <a:rPr lang="es-CO" u="sng" dirty="0">
                <a:latin typeface="Agency FB" pitchFamily="34" charset="0"/>
              </a:rPr>
              <a:t>trescientos (300) hombres</a:t>
            </a:r>
            <a:r>
              <a:rPr lang="es-CO" dirty="0">
                <a:latin typeface="Agency FB" pitchFamily="34" charset="0"/>
              </a:rPr>
              <a:t>; y todo el resto del pueblo se dobló sobre sus rodillas para beber las aguas</a:t>
            </a:r>
            <a:r>
              <a:rPr lang="es-CO" dirty="0"/>
              <a:t>” </a:t>
            </a:r>
            <a:r>
              <a:rPr lang="es-CO" b="1" dirty="0">
                <a:solidFill>
                  <a:srgbClr val="FF0000"/>
                </a:solidFill>
              </a:rPr>
              <a:t>Jueces 7:6.</a:t>
            </a:r>
          </a:p>
          <a:p>
            <a:pPr lvl="1"/>
            <a:r>
              <a:rPr lang="es-CO" dirty="0"/>
              <a:t>A través de </a:t>
            </a:r>
            <a:r>
              <a:rPr lang="es-CO" dirty="0" smtClean="0"/>
              <a:t>estos textos </a:t>
            </a:r>
            <a:r>
              <a:rPr lang="es-CO" dirty="0"/>
              <a:t>encontramos que la palabra “</a:t>
            </a:r>
            <a:r>
              <a:rPr lang="es-CO" u="sng" dirty="0"/>
              <a:t>número</a:t>
            </a:r>
            <a:r>
              <a:rPr lang="es-CO" dirty="0"/>
              <a:t>” es lo que nos ayuda ver que los </a:t>
            </a:r>
            <a:r>
              <a:rPr lang="es-CO" dirty="0" smtClean="0"/>
              <a:t>144.000 </a:t>
            </a:r>
            <a:r>
              <a:rPr lang="es-CO" dirty="0"/>
              <a:t>son exactamente eso </a:t>
            </a:r>
            <a:r>
              <a:rPr lang="es-CO" dirty="0" smtClean="0"/>
              <a:t>144.000 </a:t>
            </a:r>
            <a:r>
              <a:rPr lang="es-CO" dirty="0"/>
              <a:t>en número NO simbólico. </a:t>
            </a:r>
          </a:p>
          <a:p>
            <a:pPr marL="0" indent="0">
              <a:buNone/>
            </a:pPr>
            <a:r>
              <a:rPr lang="es-CO" sz="3500" b="1" dirty="0"/>
              <a:t>¿Será que el Espíritu de Profecía estará de acuerdo con esto? </a:t>
            </a:r>
            <a:endParaRPr lang="es-CO" sz="3500" b="1" dirty="0" smtClean="0"/>
          </a:p>
          <a:p>
            <a:pPr lvl="1"/>
            <a:r>
              <a:rPr lang="es-CO" dirty="0" smtClean="0"/>
              <a:t>Leamos</a:t>
            </a:r>
            <a:r>
              <a:rPr lang="es-CO" dirty="0"/>
              <a:t>: “</a:t>
            </a:r>
            <a:r>
              <a:rPr lang="es-CO" dirty="0">
                <a:latin typeface="Agency FB" pitchFamily="34" charset="0"/>
              </a:rPr>
              <a:t>Pronto oímos la voz de Dios, semejante al ruido de muchas aguas, que nos anunció el día y la hora de la venida de Jesús. Los </a:t>
            </a:r>
            <a:r>
              <a:rPr lang="es-CO" dirty="0" smtClean="0">
                <a:latin typeface="Agency FB" pitchFamily="34" charset="0"/>
              </a:rPr>
              <a:t>144.000 </a:t>
            </a:r>
            <a:r>
              <a:rPr lang="es-CO" u="sng" dirty="0">
                <a:latin typeface="Agency FB" pitchFamily="34" charset="0"/>
              </a:rPr>
              <a:t>santos vivientes</a:t>
            </a:r>
            <a:r>
              <a:rPr lang="es-CO" dirty="0">
                <a:latin typeface="Agency FB" pitchFamily="34" charset="0"/>
              </a:rPr>
              <a:t> reconocieron y entendieron la voz;…” </a:t>
            </a:r>
            <a:r>
              <a:rPr lang="es-CO" b="1" u="sng" dirty="0">
                <a:solidFill>
                  <a:srgbClr val="FF0000"/>
                </a:solidFill>
              </a:rPr>
              <a:t>Primeros Escritos </a:t>
            </a:r>
            <a:r>
              <a:rPr lang="es-CO" b="1" u="sng" dirty="0" smtClean="0">
                <a:solidFill>
                  <a:srgbClr val="FF0000"/>
                </a:solidFill>
              </a:rPr>
              <a:t>pg.15.</a:t>
            </a:r>
          </a:p>
          <a:p>
            <a:pPr lvl="1"/>
            <a:r>
              <a:rPr lang="es-CO" dirty="0" smtClean="0"/>
              <a:t> Claramente se nota aquí que, los 144.000 señalados, son el fruto del mensaje final de los 6000 años de pecado, el REMANENTE FINAL DE DIOS.</a:t>
            </a:r>
            <a:endParaRPr lang="es-CO" dirty="0"/>
          </a:p>
          <a:p>
            <a:endParaRPr lang="es-CO" dirty="0"/>
          </a:p>
          <a:p>
            <a:endParaRPr lang="es-CO" dirty="0"/>
          </a:p>
          <a:p>
            <a:endParaRPr lang="es-CO" dirty="0"/>
          </a:p>
        </p:txBody>
      </p:sp>
    </p:spTree>
    <p:extLst>
      <p:ext uri="{BB962C8B-B14F-4D97-AF65-F5344CB8AC3E}">
        <p14:creationId xmlns:p14="http://schemas.microsoft.com/office/powerpoint/2010/main" val="213161669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13500000" scaled="1"/>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232248"/>
          </a:xfrm>
          <a:solidFill>
            <a:schemeClr val="accent3">
              <a:lumMod val="20000"/>
              <a:lumOff val="80000"/>
            </a:schemeClr>
          </a:solidFill>
          <a:scene3d>
            <a:camera prst="orthographicFront"/>
            <a:lightRig rig="threePt" dir="t"/>
          </a:scene3d>
          <a:sp3d>
            <a:bevelT w="165100" prst="coolSlant"/>
          </a:sp3d>
        </p:spPr>
        <p:txBody>
          <a:bodyPr>
            <a:normAutofit/>
          </a:bodyPr>
          <a:lstStyle/>
          <a:p>
            <a:r>
              <a:rPr lang="es-CO" dirty="0" smtClean="0"/>
              <a:t>Notamos que el </a:t>
            </a:r>
            <a:r>
              <a:rPr lang="es-CO" dirty="0"/>
              <a:t>Espíritu de Profecía esta en </a:t>
            </a:r>
            <a:r>
              <a:rPr lang="es-CO" dirty="0" smtClean="0"/>
              <a:t>concordancia con </a:t>
            </a:r>
            <a:r>
              <a:rPr lang="es-CO" dirty="0"/>
              <a:t>la Biblia que claramente dice que es un </a:t>
            </a:r>
            <a:r>
              <a:rPr lang="es-CO" u="sng" dirty="0"/>
              <a:t>número </a:t>
            </a:r>
            <a:r>
              <a:rPr lang="es-CO" u="sng" dirty="0" smtClean="0"/>
              <a:t>144.000 </a:t>
            </a:r>
            <a:r>
              <a:rPr lang="es-CO" dirty="0"/>
              <a:t>y no que sean simbólicos. </a:t>
            </a:r>
            <a:endParaRPr lang="es-CO"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5568" y="2852936"/>
            <a:ext cx="3420888" cy="3672408"/>
          </a:xfrm>
          <a:prstGeom prst="rect">
            <a:avLst/>
          </a:prstGeom>
          <a:noFill/>
          <a:ln>
            <a:noFill/>
          </a:ln>
          <a:effectLst/>
          <a:scene3d>
            <a:camera prst="isometricOffAxis1Righ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83568" y="3129240"/>
            <a:ext cx="4464496" cy="3046988"/>
          </a:xfrm>
          <a:prstGeom prst="rect">
            <a:avLst/>
          </a:prstGeom>
          <a:solidFill>
            <a:schemeClr val="accent3">
              <a:lumMod val="20000"/>
              <a:lumOff val="80000"/>
            </a:schemeClr>
          </a:solidFill>
          <a:scene3d>
            <a:camera prst="isometricOffAxis1Right"/>
            <a:lightRig rig="threePt" dir="t"/>
          </a:scene3d>
          <a:sp3d>
            <a:bevelT w="165100" prst="coolSlant"/>
          </a:sp3d>
        </p:spPr>
        <p:txBody>
          <a:bodyPr wrap="square">
            <a:spAutoFit/>
          </a:bodyPr>
          <a:lstStyle/>
          <a:p>
            <a:r>
              <a:rPr lang="es-CO" sz="2400" dirty="0"/>
              <a:t>«Los 144.000 en número de santos vivientes reconocieron y entendieron la voz». La sierva del señor, Elena G. De White, vio muy claro el grupo, o sea vio y entendió que los 144.000 son un número. Ella los describió en términos literales. </a:t>
            </a:r>
          </a:p>
        </p:txBody>
      </p:sp>
    </p:spTree>
    <p:extLst>
      <p:ext uri="{BB962C8B-B14F-4D97-AF65-F5344CB8AC3E}">
        <p14:creationId xmlns:p14="http://schemas.microsoft.com/office/powerpoint/2010/main" val="303595141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arn(inVertical)">
                                      <p:cBhvr>
                                        <p:cTn id="7" dur="500"/>
                                        <p:tgtEl>
                                          <p:spTgt spid="102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135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4">
              <a:lumMod val="20000"/>
              <a:lumOff val="80000"/>
            </a:schemeClr>
          </a:solidFill>
          <a:scene3d>
            <a:camera prst="orthographicFront"/>
            <a:lightRig rig="threePt" dir="t"/>
          </a:scene3d>
          <a:sp3d>
            <a:bevelT w="165100" prst="coolSlant"/>
          </a:sp3d>
        </p:spPr>
        <p:txBody>
          <a:bodyPr>
            <a:normAutofit fontScale="92500"/>
          </a:bodyPr>
          <a:lstStyle/>
          <a:p>
            <a:pPr marL="0" indent="0">
              <a:buNone/>
            </a:pPr>
            <a:r>
              <a:rPr lang="es-CO" sz="5100" b="1" u="sng" dirty="0"/>
              <a:t>Veámoslo de otro ángulo:</a:t>
            </a:r>
          </a:p>
          <a:p>
            <a:r>
              <a:rPr lang="es-CO" dirty="0"/>
              <a:t>Es decir, este número es literal no significa más o menos </a:t>
            </a:r>
            <a:r>
              <a:rPr lang="es-CO" dirty="0" smtClean="0"/>
              <a:t>144.000 </a:t>
            </a:r>
            <a:r>
              <a:rPr lang="es-CO" dirty="0"/>
              <a:t>sino exactamente </a:t>
            </a:r>
            <a:r>
              <a:rPr lang="es-CO" dirty="0" smtClean="0"/>
              <a:t>144.000</a:t>
            </a:r>
            <a:r>
              <a:rPr lang="es-CO" dirty="0"/>
              <a:t>.</a:t>
            </a:r>
          </a:p>
          <a:p>
            <a:pPr lvl="1"/>
            <a:endParaRPr lang="es-CO" b="1" dirty="0" smtClean="0">
              <a:solidFill>
                <a:srgbClr val="FF0000"/>
              </a:solidFill>
            </a:endParaRPr>
          </a:p>
          <a:p>
            <a:pPr lvl="1"/>
            <a:r>
              <a:rPr lang="es-CO" b="1" dirty="0" smtClean="0">
                <a:solidFill>
                  <a:srgbClr val="FF0000"/>
                </a:solidFill>
              </a:rPr>
              <a:t>Salmo </a:t>
            </a:r>
            <a:r>
              <a:rPr lang="es-CO" b="1" dirty="0">
                <a:solidFill>
                  <a:srgbClr val="FF0000"/>
                </a:solidFill>
              </a:rPr>
              <a:t>105:8</a:t>
            </a:r>
            <a:r>
              <a:rPr lang="es-CO" dirty="0"/>
              <a:t>. Nos dice que Dios tiene “</a:t>
            </a:r>
            <a:r>
              <a:rPr lang="es-CO" dirty="0">
                <a:latin typeface="Agency FB" pitchFamily="34" charset="0"/>
              </a:rPr>
              <a:t>un pacto por mil generaciones</a:t>
            </a:r>
            <a:r>
              <a:rPr lang="es-CO" dirty="0"/>
              <a:t>”, con sus hijos.</a:t>
            </a:r>
          </a:p>
          <a:p>
            <a:pPr lvl="1"/>
            <a:r>
              <a:rPr lang="es-CO" b="1" dirty="0">
                <a:solidFill>
                  <a:srgbClr val="FF0000"/>
                </a:solidFill>
              </a:rPr>
              <a:t>Salmo 87:4-6. </a:t>
            </a:r>
            <a:r>
              <a:rPr lang="es-CO" dirty="0"/>
              <a:t>“</a:t>
            </a:r>
            <a:r>
              <a:rPr lang="es-CO" dirty="0">
                <a:latin typeface="Agency FB" pitchFamily="34" charset="0"/>
              </a:rPr>
              <a:t>El Eterno  contará al inscribir  a sus pueblos...</a:t>
            </a:r>
            <a:r>
              <a:rPr lang="es-CO" dirty="0"/>
              <a:t>”</a:t>
            </a:r>
          </a:p>
          <a:p>
            <a:pPr lvl="1"/>
            <a:r>
              <a:rPr lang="es-CO" b="1" dirty="0">
                <a:solidFill>
                  <a:srgbClr val="FF0000"/>
                </a:solidFill>
              </a:rPr>
              <a:t>Jeremías 23:3</a:t>
            </a:r>
            <a:r>
              <a:rPr lang="es-CO" dirty="0"/>
              <a:t>. </a:t>
            </a:r>
            <a:r>
              <a:rPr lang="es-CO" dirty="0" smtClean="0"/>
              <a:t>"</a:t>
            </a:r>
            <a:r>
              <a:rPr lang="es-CO" dirty="0">
                <a:latin typeface="Agency FB" pitchFamily="34" charset="0"/>
              </a:rPr>
              <a:t>Y yo mismo juntaré el resto de mis ovejas de todas las tierras adonde las eché. Las haré volver a sus praderas, y crecerán y se multiplicarán</a:t>
            </a:r>
            <a:r>
              <a:rPr lang="es-CO" dirty="0"/>
              <a:t>”. Dios recogerá de nuevo a su pueblo disperso. (12 tribus de Israel - los 144,000 esparcidos en todo el mundo) </a:t>
            </a:r>
            <a:r>
              <a:rPr lang="es-CO" b="1" dirty="0">
                <a:solidFill>
                  <a:srgbClr val="FF0000"/>
                </a:solidFill>
              </a:rPr>
              <a:t>Apo. 7:4-8</a:t>
            </a:r>
            <a:r>
              <a:rPr lang="es-CO" dirty="0" smtClean="0"/>
              <a:t>.</a:t>
            </a:r>
            <a:endParaRPr lang="es-CO" dirty="0"/>
          </a:p>
        </p:txBody>
      </p:sp>
    </p:spTree>
    <p:extLst>
      <p:ext uri="{BB962C8B-B14F-4D97-AF65-F5344CB8AC3E}">
        <p14:creationId xmlns:p14="http://schemas.microsoft.com/office/powerpoint/2010/main" val="145434777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052735"/>
            <a:ext cx="8229600" cy="4896545"/>
          </a:xfrm>
          <a:solidFill>
            <a:schemeClr val="bg1"/>
          </a:solidFill>
          <a:scene3d>
            <a:camera prst="orthographicFront"/>
            <a:lightRig rig="threePt" dir="t"/>
          </a:scene3d>
          <a:sp3d>
            <a:bevelT w="165100" prst="coolSlant"/>
          </a:sp3d>
        </p:spPr>
        <p:txBody>
          <a:bodyPr>
            <a:normAutofit lnSpcReduction="10000"/>
          </a:bodyPr>
          <a:lstStyle/>
          <a:p>
            <a:pPr marL="400050" lvl="1" indent="0">
              <a:buNone/>
            </a:pPr>
            <a:endParaRPr lang="es-CO" dirty="0" smtClean="0">
              <a:solidFill>
                <a:srgbClr val="FF0000"/>
              </a:solidFill>
            </a:endParaRPr>
          </a:p>
          <a:p>
            <a:pPr marL="400050" lvl="1" indent="0">
              <a:buNone/>
            </a:pPr>
            <a:r>
              <a:rPr lang="es-CO" dirty="0" smtClean="0">
                <a:solidFill>
                  <a:srgbClr val="FF0000"/>
                </a:solidFill>
              </a:rPr>
              <a:t>Ron. </a:t>
            </a:r>
            <a:r>
              <a:rPr lang="es-CO" dirty="0">
                <a:solidFill>
                  <a:srgbClr val="FF0000"/>
                </a:solidFill>
              </a:rPr>
              <a:t>9:27. </a:t>
            </a:r>
            <a:r>
              <a:rPr lang="es-CO" dirty="0"/>
              <a:t>“También Isaías exclama tocante a Israel: "</a:t>
            </a:r>
            <a:r>
              <a:rPr lang="es-CO" dirty="0">
                <a:latin typeface="Agency FB" pitchFamily="34" charset="0"/>
              </a:rPr>
              <a:t>Aunque los israelitas sean tan numerosos como la arena del mar, sólo un </a:t>
            </a:r>
            <a:r>
              <a:rPr lang="es-CO" b="1" u="sng" dirty="0">
                <a:latin typeface="Agency FB" pitchFamily="34" charset="0"/>
              </a:rPr>
              <a:t>remanente será salvo</a:t>
            </a:r>
            <a:r>
              <a:rPr lang="es-CO" dirty="0" smtClean="0"/>
              <a:t>". Lo mejor de lo mejor. </a:t>
            </a:r>
            <a:endParaRPr lang="es-CO" dirty="0"/>
          </a:p>
          <a:p>
            <a:pPr marL="457200" lvl="1" indent="0">
              <a:buNone/>
            </a:pPr>
            <a:endParaRPr lang="es-CO" b="1" dirty="0" smtClean="0">
              <a:solidFill>
                <a:srgbClr val="FF0000"/>
              </a:solidFill>
            </a:endParaRPr>
          </a:p>
          <a:p>
            <a:pPr marL="457200" lvl="1" indent="0">
              <a:buNone/>
            </a:pPr>
            <a:r>
              <a:rPr lang="es-CO" b="1" dirty="0" smtClean="0">
                <a:solidFill>
                  <a:srgbClr val="FF0000"/>
                </a:solidFill>
              </a:rPr>
              <a:t>Isaías </a:t>
            </a:r>
            <a:r>
              <a:rPr lang="es-CO" b="1" dirty="0">
                <a:solidFill>
                  <a:srgbClr val="FF0000"/>
                </a:solidFill>
              </a:rPr>
              <a:t>41:14</a:t>
            </a:r>
            <a:r>
              <a:rPr lang="es-CO" dirty="0"/>
              <a:t>. </a:t>
            </a:r>
            <a:r>
              <a:rPr lang="es-CO" dirty="0" smtClean="0"/>
              <a:t>«</a:t>
            </a:r>
            <a:r>
              <a:rPr lang="es-CO" dirty="0" smtClean="0">
                <a:latin typeface="Agency FB" pitchFamily="34" charset="0"/>
              </a:rPr>
              <a:t>No </a:t>
            </a:r>
            <a:r>
              <a:rPr lang="es-CO" dirty="0">
                <a:latin typeface="Agency FB" pitchFamily="34" charset="0"/>
              </a:rPr>
              <a:t>temas, gusano de Jacob, vosotros los pocos de Israel. Yo soy tu socorro —dice el Eterno—. El Santo de Israel es tu </a:t>
            </a:r>
            <a:r>
              <a:rPr lang="es-CO" dirty="0" smtClean="0">
                <a:latin typeface="Agency FB" pitchFamily="34" charset="0"/>
              </a:rPr>
              <a:t>Redentor</a:t>
            </a:r>
            <a:r>
              <a:rPr lang="es-CO" dirty="0" smtClean="0"/>
              <a:t>».</a:t>
            </a:r>
            <a:endParaRPr lang="es-CO" dirty="0"/>
          </a:p>
          <a:p>
            <a:pPr marL="457200" lvl="1" indent="0">
              <a:buNone/>
            </a:pPr>
            <a:endParaRPr lang="es-CO" dirty="0"/>
          </a:p>
          <a:p>
            <a:pPr marL="457200" lvl="1" indent="0">
              <a:buNone/>
            </a:pPr>
            <a:r>
              <a:rPr lang="es-CO" dirty="0" smtClean="0"/>
              <a:t>"</a:t>
            </a:r>
            <a:r>
              <a:rPr lang="es-CO" dirty="0">
                <a:latin typeface="Agency FB" pitchFamily="34" charset="0"/>
              </a:rPr>
              <a:t>Así los últimos serán primeros, y los primeros últimos. Porque muchos son llamados y pocos son </a:t>
            </a:r>
            <a:r>
              <a:rPr lang="es-CO" dirty="0" smtClean="0">
                <a:latin typeface="Agency FB" pitchFamily="34" charset="0"/>
              </a:rPr>
              <a:t>escogidos.</a:t>
            </a:r>
            <a:r>
              <a:rPr lang="es-CO" dirty="0" smtClean="0"/>
              <a:t>” </a:t>
            </a:r>
            <a:r>
              <a:rPr lang="es-CO" dirty="0"/>
              <a:t>– </a:t>
            </a:r>
            <a:r>
              <a:rPr lang="es-CO" dirty="0">
                <a:solidFill>
                  <a:srgbClr val="FF0000"/>
                </a:solidFill>
                <a:latin typeface="Agency FB" pitchFamily="34" charset="0"/>
              </a:rPr>
              <a:t>Mateo 20:16</a:t>
            </a:r>
            <a:r>
              <a:rPr lang="es-CO" dirty="0"/>
              <a:t>. </a:t>
            </a:r>
          </a:p>
        </p:txBody>
      </p:sp>
    </p:spTree>
    <p:extLst>
      <p:ext uri="{BB962C8B-B14F-4D97-AF65-F5344CB8AC3E}">
        <p14:creationId xmlns:p14="http://schemas.microsoft.com/office/powerpoint/2010/main" val="232819342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solidFill>
            <a:schemeClr val="bg2">
              <a:lumMod val="90000"/>
            </a:schemeClr>
          </a:solidFill>
          <a:effectLst>
            <a:glow rad="101600">
              <a:srgbClr val="FF0000">
                <a:alpha val="60000"/>
              </a:srgbClr>
            </a:glow>
          </a:effectLst>
          <a:scene3d>
            <a:camera prst="orthographicFront"/>
            <a:lightRig rig="threePt" dir="t"/>
          </a:scene3d>
          <a:sp3d>
            <a:bevelT w="152400" h="50800" prst="softRound"/>
          </a:sp3d>
        </p:spPr>
        <p:txBody>
          <a:bodyPr>
            <a:normAutofit lnSpcReduction="10000"/>
          </a:bodyPr>
          <a:lstStyle/>
          <a:p>
            <a:pPr marL="0" indent="0">
              <a:buNone/>
            </a:pPr>
            <a:r>
              <a:rPr lang="es-CO" b="1" dirty="0" smtClean="0"/>
              <a:t>EGW dice «Vio». PE p14,3. Y Juan dice «Oyó». </a:t>
            </a:r>
          </a:p>
          <a:p>
            <a:pPr marL="400050" lvl="1" indent="0">
              <a:buNone/>
            </a:pPr>
            <a:endParaRPr lang="es-CO" dirty="0" smtClean="0">
              <a:solidFill>
                <a:srgbClr val="FF0000"/>
              </a:solidFill>
            </a:endParaRPr>
          </a:p>
          <a:p>
            <a:pPr marL="400050" lvl="1" indent="0">
              <a:buNone/>
            </a:pPr>
            <a:r>
              <a:rPr lang="es-CO" dirty="0" smtClean="0">
                <a:solidFill>
                  <a:srgbClr val="FF0000"/>
                </a:solidFill>
              </a:rPr>
              <a:t>Apoc</a:t>
            </a:r>
            <a:r>
              <a:rPr lang="es-CO" dirty="0">
                <a:solidFill>
                  <a:srgbClr val="FF0000"/>
                </a:solidFill>
              </a:rPr>
              <a:t>. 7:4. </a:t>
            </a:r>
            <a:r>
              <a:rPr lang="es-CO" dirty="0" smtClean="0">
                <a:latin typeface="Agency FB" pitchFamily="34" charset="0"/>
              </a:rPr>
              <a:t>«Y </a:t>
            </a:r>
            <a:r>
              <a:rPr lang="es-CO" dirty="0">
                <a:latin typeface="Agency FB" pitchFamily="34" charset="0"/>
              </a:rPr>
              <a:t>oí el número de los </a:t>
            </a:r>
            <a:r>
              <a:rPr lang="es-CO" dirty="0" smtClean="0">
                <a:latin typeface="Agency FB" pitchFamily="34" charset="0"/>
              </a:rPr>
              <a:t>señalados, 144.000 sellados de todas las tribus de Israel».</a:t>
            </a:r>
          </a:p>
          <a:p>
            <a:pPr marL="400050" lvl="1" indent="0">
              <a:buNone/>
            </a:pPr>
            <a:r>
              <a:rPr lang="es-CO" dirty="0" smtClean="0"/>
              <a:t>El </a:t>
            </a:r>
            <a:r>
              <a:rPr lang="es-CO" dirty="0"/>
              <a:t>apóstol Juan oyó el número claramente, </a:t>
            </a:r>
            <a:r>
              <a:rPr lang="es-CO" u="sng" dirty="0"/>
              <a:t>no adivinó. </a:t>
            </a:r>
            <a:r>
              <a:rPr lang="es-CO" u="sng" dirty="0" smtClean="0"/>
              <a:t>De pronto, habían, o quizá habían</a:t>
            </a:r>
            <a:r>
              <a:rPr lang="es-CO" dirty="0" smtClean="0"/>
              <a:t>. No él oyó claramente el numero 144.000</a:t>
            </a:r>
            <a:endParaRPr lang="es-CO" dirty="0"/>
          </a:p>
          <a:p>
            <a:pPr lvl="1"/>
            <a:endParaRPr lang="es-CO" dirty="0" smtClean="0"/>
          </a:p>
          <a:p>
            <a:pPr marL="457200" lvl="1" indent="0">
              <a:buNone/>
            </a:pPr>
            <a:r>
              <a:rPr lang="es-CO" dirty="0" smtClean="0"/>
              <a:t>Después </a:t>
            </a:r>
            <a:r>
              <a:rPr lang="es-CO" dirty="0"/>
              <a:t>en </a:t>
            </a:r>
            <a:r>
              <a:rPr lang="es-CO" dirty="0">
                <a:solidFill>
                  <a:srgbClr val="FF0000"/>
                </a:solidFill>
              </a:rPr>
              <a:t>Apoc 14:1 </a:t>
            </a:r>
            <a:r>
              <a:rPr lang="es-CO" dirty="0"/>
              <a:t>los vio con el Cordero. </a:t>
            </a:r>
          </a:p>
          <a:p>
            <a:pPr marL="400050" lvl="1" indent="0">
              <a:buNone/>
            </a:pPr>
            <a:r>
              <a:rPr lang="es-CO" dirty="0" smtClean="0"/>
              <a:t>Dice: “</a:t>
            </a:r>
            <a:r>
              <a:rPr lang="es-CO" dirty="0" smtClean="0">
                <a:latin typeface="Agency FB" pitchFamily="34" charset="0"/>
              </a:rPr>
              <a:t>Miré</a:t>
            </a:r>
            <a:r>
              <a:rPr lang="es-CO" dirty="0">
                <a:latin typeface="Agency FB" pitchFamily="34" charset="0"/>
              </a:rPr>
              <a:t>, y vi al Cordero de pie sobre el monte Sión, y con Él 144.000 que tenían el Nombre del Cordero y el nombre de su Padre escrito en sus frentes</a:t>
            </a:r>
            <a:r>
              <a:rPr lang="es-CO" dirty="0"/>
              <a:t>”.</a:t>
            </a:r>
          </a:p>
        </p:txBody>
      </p:sp>
    </p:spTree>
    <p:extLst>
      <p:ext uri="{BB962C8B-B14F-4D97-AF65-F5344CB8AC3E}">
        <p14:creationId xmlns:p14="http://schemas.microsoft.com/office/powerpoint/2010/main" val="240466359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scene3d>
            <a:camera prst="orthographicFront"/>
            <a:lightRig rig="threePt" dir="t"/>
          </a:scene3d>
          <a:sp3d>
            <a:bevelT w="165100" prst="coolSlant"/>
          </a:sp3d>
        </p:spPr>
        <p:txBody>
          <a:bodyPr>
            <a:normAutofit fontScale="90000"/>
          </a:bodyPr>
          <a:lstStyle/>
          <a:p>
            <a:r>
              <a:rPr lang="es-CO" dirty="0" smtClean="0"/>
              <a:t>A Juan se le mostró en visión algo que sucedería muchos siglos después </a:t>
            </a:r>
            <a:endParaRPr lang="es-CO" dirty="0"/>
          </a:p>
        </p:txBody>
      </p:sp>
      <p:sp>
        <p:nvSpPr>
          <p:cNvPr id="3" name="2 Marcador de contenido"/>
          <p:cNvSpPr>
            <a:spLocks noGrp="1"/>
          </p:cNvSpPr>
          <p:nvPr>
            <p:ph idx="1"/>
          </p:nvPr>
        </p:nvSpPr>
        <p:spPr>
          <a:xfrm>
            <a:off x="457200" y="5373216"/>
            <a:ext cx="8229600" cy="1296144"/>
          </a:xfrm>
          <a:solidFill>
            <a:schemeClr val="bg2">
              <a:lumMod val="90000"/>
            </a:schemeClr>
          </a:solidFill>
          <a:scene3d>
            <a:camera prst="orthographicFront"/>
            <a:lightRig rig="threePt" dir="t"/>
          </a:scene3d>
          <a:sp3d>
            <a:bevelT w="165100" prst="coolSlant"/>
          </a:sp3d>
        </p:spPr>
        <p:txBody>
          <a:bodyPr>
            <a:normAutofit fontScale="70000" lnSpcReduction="20000"/>
          </a:bodyPr>
          <a:lstStyle/>
          <a:p>
            <a:pPr marL="0" indent="0" algn="ctr">
              <a:buNone/>
            </a:pPr>
            <a:r>
              <a:rPr lang="es-CO" dirty="0" smtClean="0"/>
              <a:t>La culminación de la gran controversia entre el bien y el mal, 144.000 habían salido vencedores sobre la bestia, el falso profeta y la marca de la bestia. Instrumentos que Satanás utilizaría con el propósitos de tratar de recuperar el remanente.</a:t>
            </a:r>
            <a:endParaRPr lang="es-CO"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1484784"/>
            <a:ext cx="7056784" cy="3744416"/>
          </a:xfrm>
          <a:prstGeom prst="rect">
            <a:avLst/>
          </a:prstGeom>
          <a:noFill/>
          <a:ln>
            <a:noFill/>
          </a:ln>
          <a:effectLst>
            <a:glow rad="101600">
              <a:srgbClr val="C00000">
                <a:alpha val="60000"/>
              </a:srgbClr>
            </a:glow>
            <a:outerShdw dist="35921" dir="2700000" algn="ctr" rotWithShape="0">
              <a:schemeClr val="bg2"/>
            </a:outerShdw>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2481362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FF3399"/>
            </a:gs>
            <a:gs pos="25000">
              <a:srgbClr val="FF6633"/>
            </a:gs>
            <a:gs pos="50000">
              <a:srgbClr val="FFFF00"/>
            </a:gs>
            <a:gs pos="75000">
              <a:srgbClr val="01A78F"/>
            </a:gs>
            <a:gs pos="100000">
              <a:srgbClr val="3366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a:solidFill>
            <a:schemeClr val="bg1"/>
          </a:solidFill>
          <a:effectLst>
            <a:glow rad="101600">
              <a:srgbClr val="C00000">
                <a:alpha val="60000"/>
              </a:srgbClr>
            </a:glow>
          </a:effectLst>
          <a:scene3d>
            <a:camera prst="orthographicFront"/>
            <a:lightRig rig="threePt" dir="t"/>
          </a:scene3d>
          <a:sp3d>
            <a:bevelT w="165100" prst="coolSlant"/>
          </a:sp3d>
        </p:spPr>
        <p:txBody>
          <a:bodyPr>
            <a:normAutofit fontScale="92500" lnSpcReduction="20000"/>
          </a:bodyPr>
          <a:lstStyle/>
          <a:p>
            <a:pPr marL="0" indent="0">
              <a:buNone/>
            </a:pPr>
            <a:r>
              <a:rPr lang="es-CO" sz="4300" b="1" dirty="0"/>
              <a:t>En conclusión</a:t>
            </a:r>
            <a:r>
              <a:rPr lang="es-CO" sz="4300" b="1" dirty="0" smtClean="0"/>
              <a:t>:</a:t>
            </a:r>
          </a:p>
          <a:p>
            <a:pPr marL="0" indent="0">
              <a:buNone/>
            </a:pPr>
            <a:endParaRPr lang="es-CO" sz="4300" b="1" dirty="0"/>
          </a:p>
          <a:p>
            <a:pPr marL="400050" lvl="1" indent="0">
              <a:buNone/>
            </a:pPr>
            <a:r>
              <a:rPr lang="es-CO" dirty="0" smtClean="0"/>
              <a:t>“….</a:t>
            </a:r>
            <a:r>
              <a:rPr lang="es-CO" dirty="0">
                <a:latin typeface="Agency FB" pitchFamily="34" charset="0"/>
              </a:rPr>
              <a:t>Por lo que se me ha mostrado solo un pequeño número de los que profesan la verdad en estos últimos días serán salvos, no porque no quieran ser salvos sino porque no quieren serlo a la manera de Dios…</a:t>
            </a:r>
            <a:r>
              <a:rPr lang="es-CO" dirty="0"/>
              <a:t>.” </a:t>
            </a:r>
            <a:r>
              <a:rPr lang="es-CO" dirty="0" smtClean="0">
                <a:solidFill>
                  <a:srgbClr val="FF0000"/>
                </a:solidFill>
              </a:rPr>
              <a:t>Testimonio </a:t>
            </a:r>
            <a:r>
              <a:rPr lang="es-CO" dirty="0">
                <a:solidFill>
                  <a:srgbClr val="FF0000"/>
                </a:solidFill>
              </a:rPr>
              <a:t>tomo 2 pg. 396.</a:t>
            </a:r>
          </a:p>
          <a:p>
            <a:pPr marL="0" indent="0">
              <a:buNone/>
            </a:pPr>
            <a:endParaRPr lang="es-CO" dirty="0" smtClean="0"/>
          </a:p>
          <a:p>
            <a:pPr marL="0" indent="0">
              <a:buNone/>
            </a:pPr>
            <a:r>
              <a:rPr lang="es-CO" sz="3600" b="1" dirty="0" smtClean="0"/>
              <a:t>No </a:t>
            </a:r>
            <a:r>
              <a:rPr lang="es-CO" sz="3600" b="1" dirty="0"/>
              <a:t>todo lo que hay en la iglesia es </a:t>
            </a:r>
            <a:r>
              <a:rPr lang="es-CO" sz="3600" b="1" dirty="0" smtClean="0"/>
              <a:t>Trigo</a:t>
            </a:r>
            <a:r>
              <a:rPr lang="es-CO" dirty="0" smtClean="0"/>
              <a:t>:</a:t>
            </a:r>
          </a:p>
          <a:p>
            <a:pPr marL="0" indent="0">
              <a:buNone/>
            </a:pPr>
            <a:r>
              <a:rPr lang="es-CO" dirty="0" smtClean="0"/>
              <a:t>Actualmente promedio de miembros de la Iglesia 20. 000.000                      Diluvio   100. 000.000</a:t>
            </a:r>
          </a:p>
          <a:p>
            <a:pPr marL="0" indent="0">
              <a:buNone/>
            </a:pPr>
            <a:r>
              <a:rPr lang="es-CO" dirty="0" smtClean="0"/>
              <a:t>-     144.000                                       -                   8</a:t>
            </a:r>
          </a:p>
          <a:p>
            <a:pPr marL="0" indent="0">
              <a:buNone/>
            </a:pPr>
            <a:r>
              <a:rPr lang="es-CO" dirty="0" smtClean="0"/>
              <a:t>19.856.000                                                999.992</a:t>
            </a:r>
          </a:p>
          <a:p>
            <a:pPr marL="0" indent="0">
              <a:buNone/>
            </a:pPr>
            <a:endParaRPr lang="es-CO" dirty="0"/>
          </a:p>
          <a:p>
            <a:endParaRPr lang="es-CO" dirty="0"/>
          </a:p>
        </p:txBody>
      </p:sp>
    </p:spTree>
    <p:extLst>
      <p:ext uri="{BB962C8B-B14F-4D97-AF65-F5344CB8AC3E}">
        <p14:creationId xmlns:p14="http://schemas.microsoft.com/office/powerpoint/2010/main" val="123460956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3312368"/>
          </a:xfrm>
          <a:solidFill>
            <a:schemeClr val="accent4">
              <a:lumMod val="20000"/>
              <a:lumOff val="80000"/>
            </a:schemeClr>
          </a:solidFill>
          <a:scene3d>
            <a:camera prst="orthographicFront"/>
            <a:lightRig rig="threePt" dir="t"/>
          </a:scene3d>
          <a:sp3d>
            <a:bevelT w="165100" prst="coolSlant"/>
          </a:sp3d>
        </p:spPr>
        <p:txBody>
          <a:bodyPr>
            <a:normAutofit fontScale="92500" lnSpcReduction="10000"/>
          </a:bodyPr>
          <a:lstStyle/>
          <a:p>
            <a:pPr marL="0" indent="0" algn="ctr">
              <a:buNone/>
            </a:pPr>
            <a:r>
              <a:rPr lang="es-CO" sz="2400" dirty="0"/>
              <a:t>Esto muestra a las claras que en la iglesia hay más gente no aprobada por Dios que aprobada escuchemos las siguientes citas que nos dan la razón: </a:t>
            </a:r>
            <a:endParaRPr lang="es-CO" sz="2400" dirty="0" smtClean="0"/>
          </a:p>
          <a:p>
            <a:pPr marL="457200" lvl="1" indent="0" algn="ctr">
              <a:buNone/>
            </a:pPr>
            <a:r>
              <a:rPr lang="es-CO" sz="2400" dirty="0" smtClean="0"/>
              <a:t>“</a:t>
            </a:r>
            <a:r>
              <a:rPr lang="es-CO" sz="2400" b="1" dirty="0">
                <a:latin typeface="Agency FB" pitchFamily="34" charset="0"/>
              </a:rPr>
              <a:t>Mientras el Señor trae a la iglesia a aquellos que están verdaderamente convertidos, Satanás trae a su fraternidad a personas que no están convertidas. Mientras Cristo siembra la buena simiente, Satanás siembra la cizaña.  Hay dos influencias opositoras que se ejercen continuamente sobre los miembros de la iglesia.  Una influencia trabaja para la purificación de la iglesia, y la otra para la corrupción del pueblo de </a:t>
            </a:r>
            <a:r>
              <a:rPr lang="es-CO" sz="2400" b="1" dirty="0" smtClean="0">
                <a:latin typeface="Agency FB" pitchFamily="34" charset="0"/>
              </a:rPr>
              <a:t>Dios»</a:t>
            </a:r>
            <a:r>
              <a:rPr lang="es-CO" sz="2400" b="1" dirty="0" smtClean="0"/>
              <a:t>. </a:t>
            </a:r>
          </a:p>
          <a:p>
            <a:pPr marL="457200" lvl="1" indent="0" algn="ctr">
              <a:buNone/>
            </a:pPr>
            <a:r>
              <a:rPr lang="es-CO" sz="2400" b="1" dirty="0" smtClean="0">
                <a:solidFill>
                  <a:srgbClr val="FF0000"/>
                </a:solidFill>
              </a:rPr>
              <a:t>Testimonio </a:t>
            </a:r>
            <a:r>
              <a:rPr lang="es-CO" sz="2400" b="1" dirty="0">
                <a:solidFill>
                  <a:srgbClr val="FF0000"/>
                </a:solidFill>
              </a:rPr>
              <a:t>Para los Ministros pg. 46</a:t>
            </a:r>
            <a:r>
              <a:rPr lang="es-CO" sz="2400" b="1" dirty="0" smtClean="0">
                <a:solidFill>
                  <a:srgbClr val="FF0000"/>
                </a:solidFill>
              </a:rPr>
              <a:t>. </a:t>
            </a:r>
            <a:endParaRPr lang="es-CO"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74640" y="3933056"/>
            <a:ext cx="4104456" cy="266429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311843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b="1" i="1" dirty="0">
                <a:latin typeface="Algerian" pitchFamily="82" charset="0"/>
              </a:rPr>
              <a:t>Muchos NO recibirán el </a:t>
            </a:r>
            <a:r>
              <a:rPr lang="es-CO" b="1" i="1" dirty="0" smtClean="0">
                <a:latin typeface="Algerian" pitchFamily="82" charset="0"/>
              </a:rPr>
              <a:t>sello</a:t>
            </a:r>
            <a:endParaRPr lang="es-CO" b="1" i="1" dirty="0">
              <a:latin typeface="Algerian" pitchFamily="82" charset="0"/>
            </a:endParaRPr>
          </a:p>
        </p:txBody>
      </p:sp>
      <p:sp>
        <p:nvSpPr>
          <p:cNvPr id="3" name="2 Marcador de contenido"/>
          <p:cNvSpPr>
            <a:spLocks noGrp="1"/>
          </p:cNvSpPr>
          <p:nvPr>
            <p:ph idx="1"/>
          </p:nvPr>
        </p:nvSpPr>
        <p:spPr>
          <a:xfrm>
            <a:off x="457200" y="1600200"/>
            <a:ext cx="8229600" cy="4925144"/>
          </a:xfrm>
          <a:solidFill>
            <a:schemeClr val="accent3">
              <a:lumMod val="20000"/>
              <a:lumOff val="80000"/>
            </a:schemeClr>
          </a:solidFill>
          <a:effectLst>
            <a:glow rad="101600">
              <a:srgbClr val="C00000">
                <a:alpha val="60000"/>
              </a:srgbClr>
            </a:glow>
          </a:effectLst>
          <a:scene3d>
            <a:camera prst="orthographicFront"/>
            <a:lightRig rig="threePt" dir="t"/>
          </a:scene3d>
          <a:sp3d>
            <a:bevelT w="152400" h="50800" prst="softRound"/>
          </a:sp3d>
        </p:spPr>
        <p:txBody>
          <a:bodyPr>
            <a:normAutofit fontScale="70000" lnSpcReduction="20000"/>
          </a:bodyPr>
          <a:lstStyle/>
          <a:p>
            <a:pPr marL="0" indent="0" algn="ctr">
              <a:buNone/>
            </a:pPr>
            <a:r>
              <a:rPr lang="es-CO" dirty="0" smtClean="0"/>
              <a:t>“</a:t>
            </a:r>
            <a:r>
              <a:rPr lang="es-CO" dirty="0"/>
              <a:t>El sello del Dios vivo será puesto únicamente sobre los que tienen en su carácter la semejanza de Cristo… Muchos no recibirán el sello de Dios porque no guardan sus mandamientos, es decir, no producen frutos de justicia.</a:t>
            </a:r>
          </a:p>
          <a:p>
            <a:endParaRPr lang="es-CO" dirty="0"/>
          </a:p>
          <a:p>
            <a:pPr marL="0" indent="0" algn="ctr">
              <a:buNone/>
            </a:pPr>
            <a:r>
              <a:rPr lang="es-CO" dirty="0" smtClean="0"/>
              <a:t>La </a:t>
            </a:r>
            <a:r>
              <a:rPr lang="es-CO" dirty="0"/>
              <a:t>gran masa de cristianos profesos sufrirá una amarga desilusión en el día del Señor.  No tienen en sus frentes el sello del Dios vivo.  Por ser tibios e indiferentes deshonran a Dios mucho más que el incrédulo declarado.  Se mueven a tientas, en tinieblas, cuando podrían andar en la claridad meridiana de la Palabra, guiados por Aquel que jamás se </a:t>
            </a:r>
            <a:r>
              <a:rPr lang="es-CO" dirty="0" smtClean="0"/>
              <a:t>equivoca”.</a:t>
            </a:r>
          </a:p>
          <a:p>
            <a:pPr marL="0" indent="0" algn="ctr">
              <a:buNone/>
            </a:pPr>
            <a:r>
              <a:rPr lang="es-CO" b="1" dirty="0" smtClean="0">
                <a:solidFill>
                  <a:srgbClr val="FF0000"/>
                </a:solidFill>
              </a:rPr>
              <a:t>Maranata </a:t>
            </a:r>
            <a:r>
              <a:rPr lang="es-CO" b="1" dirty="0">
                <a:solidFill>
                  <a:srgbClr val="FF0000"/>
                </a:solidFill>
              </a:rPr>
              <a:t>el Señor Viene pg.239.</a:t>
            </a:r>
          </a:p>
          <a:p>
            <a:pPr marL="0" indent="0" algn="ctr">
              <a:buNone/>
            </a:pPr>
            <a:r>
              <a:rPr lang="es-CO" dirty="0"/>
              <a:t>En estas citas vemos que hay en la iglesia UNA GRAN MASA de cristianos que no van a ser sellados por no tener el carácter de Cristo y por ello la inspiración recalca que</a:t>
            </a:r>
            <a:r>
              <a:rPr lang="es-CO" dirty="0" smtClean="0"/>
              <a:t>:</a:t>
            </a:r>
            <a:endParaRPr lang="es-CO" dirty="0"/>
          </a:p>
          <a:p>
            <a:pPr marL="0" indent="0" algn="ctr">
              <a:buNone/>
            </a:pPr>
            <a:r>
              <a:rPr lang="es-CO" b="1" dirty="0" smtClean="0"/>
              <a:t>Una </a:t>
            </a:r>
            <a:r>
              <a:rPr lang="es-CO" b="1" dirty="0"/>
              <a:t>gran Masa no será sellada </a:t>
            </a:r>
          </a:p>
        </p:txBody>
      </p:sp>
    </p:spTree>
    <p:extLst>
      <p:ext uri="{BB962C8B-B14F-4D97-AF65-F5344CB8AC3E}">
        <p14:creationId xmlns:p14="http://schemas.microsoft.com/office/powerpoint/2010/main" val="416685537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2138</TotalTime>
  <Words>4647</Words>
  <Application>Microsoft Office PowerPoint</Application>
  <PresentationFormat>Presentación en pantalla (4:3)</PresentationFormat>
  <Paragraphs>176</Paragraphs>
  <Slides>38</Slides>
  <Notes>0</Notes>
  <HiddenSlides>0</HiddenSlides>
  <MMClips>0</MMClips>
  <ScaleCrop>false</ScaleCrop>
  <HeadingPairs>
    <vt:vector size="4" baseType="variant">
      <vt:variant>
        <vt:lpstr>Tema</vt:lpstr>
      </vt:variant>
      <vt:variant>
        <vt:i4>1</vt:i4>
      </vt:variant>
      <vt:variant>
        <vt:lpstr>Títulos de diapositiva</vt:lpstr>
      </vt:variant>
      <vt:variant>
        <vt:i4>38</vt:i4>
      </vt:variant>
    </vt:vector>
  </HeadingPairs>
  <TitlesOfParts>
    <vt:vector size="39" baseType="lpstr">
      <vt:lpstr>Tema de Office</vt:lpstr>
      <vt:lpstr>LOS 144.000, LA NUMEROSA COMPAÑÍA  Y LOS 6000 AÑOS DE PECADO</vt:lpstr>
      <vt:lpstr>LOS 144.000 Y LA GRAN MULTITUD</vt:lpstr>
      <vt:lpstr>Presentación de PowerPoint</vt:lpstr>
      <vt:lpstr>TRES TASOS MENCIONADOS ALLÍ: Leer, escuchar y obedecer.</vt:lpstr>
      <vt:lpstr>Presentación de PowerPoint</vt:lpstr>
      <vt:lpstr>Presentación de PowerPoint</vt:lpstr>
      <vt:lpstr>Presentación de PowerPoint</vt:lpstr>
      <vt:lpstr>Leamos el texto base:    Apocalipsis 7:1-4.</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Ecumenismo es la tendencia o movimiento que busca la restauración de la unidad de los cristianos, </vt:lpstr>
      <vt:lpstr>Presentación de PowerPoint</vt:lpstr>
      <vt:lpstr>Presentación de PowerPoint</vt:lpstr>
      <vt:lpstr>¿DÓNDE SE ENCUENTRAN LOS 144,000 CUÁNDO SON SELLADOS?</vt:lpstr>
      <vt:lpstr>Israel Moderno</vt:lpstr>
      <vt:lpstr>Presentación de PowerPoint</vt:lpstr>
      <vt:lpstr>Presentación de PowerPoint</vt:lpstr>
      <vt:lpstr>Presentación de PowerPoint</vt:lpstr>
      <vt:lpstr>Presentación de PowerPoint</vt:lpstr>
      <vt:lpstr>Presentación de PowerPoint</vt:lpstr>
      <vt:lpstr>NÚMERO DE 144.000 ES LITERAL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A Juan se le mostró en visión algo que sucedería muchos siglos después </vt:lpstr>
      <vt:lpstr>Presentación de PowerPoint</vt:lpstr>
      <vt:lpstr>Presentación de PowerPoint</vt:lpstr>
      <vt:lpstr>Muchos NO recibirán el sello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LOS 144.000 Y LA GRAN MULTITU D</dc:title>
  <dc:creator>TEMAS DE FE</dc:creator>
  <cp:lastModifiedBy>TEMAS DE FE</cp:lastModifiedBy>
  <cp:revision>231</cp:revision>
  <dcterms:created xsi:type="dcterms:W3CDTF">2016-07-24T08:29:35Z</dcterms:created>
  <dcterms:modified xsi:type="dcterms:W3CDTF">2016-08-07T17:28:30Z</dcterms:modified>
</cp:coreProperties>
</file>